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3" r:id="rId5"/>
    <p:sldId id="286" r:id="rId6"/>
    <p:sldId id="333" r:id="rId7"/>
    <p:sldId id="305" r:id="rId8"/>
    <p:sldId id="294" r:id="rId9"/>
    <p:sldId id="336" r:id="rId10"/>
    <p:sldId id="337" r:id="rId11"/>
    <p:sldId id="298" r:id="rId12"/>
    <p:sldId id="326" r:id="rId13"/>
    <p:sldId id="334" r:id="rId14"/>
    <p:sldId id="335" r:id="rId15"/>
    <p:sldId id="325" r:id="rId16"/>
    <p:sldId id="327" r:id="rId17"/>
    <p:sldId id="306" r:id="rId18"/>
    <p:sldId id="318" r:id="rId19"/>
    <p:sldId id="328" r:id="rId20"/>
    <p:sldId id="301" r:id="rId21"/>
    <p:sldId id="330" r:id="rId22"/>
    <p:sldId id="331" r:id="rId23"/>
    <p:sldId id="332" r:id="rId24"/>
    <p:sldId id="323" r:id="rId25"/>
    <p:sldId id="280" r:id="rId26"/>
  </p:sldIdLst>
  <p:sldSz cx="12192000" cy="6858000"/>
  <p:notesSz cx="6799263" cy="9929813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439FDE"/>
    <a:srgbClr val="BF678E"/>
    <a:srgbClr val="8C3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5794" autoAdjust="0"/>
  </p:normalViewPr>
  <p:slideViewPr>
    <p:cSldViewPr snapToGrid="0">
      <p:cViewPr varScale="1">
        <p:scale>
          <a:sx n="103" d="100"/>
          <a:sy n="103" d="100"/>
        </p:scale>
        <p:origin x="150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62D9A5-5242-4035-9A20-F5775D3BBB2F}" type="datetime1">
              <a:rPr lang="de-DE" smtClean="0"/>
              <a:t>21.03.2023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7ECD-79C4-4476-B745-CAD171CD9645}" type="datetime1">
              <a:rPr lang="de-DE" smtClean="0"/>
              <a:pPr/>
              <a:t>21.03.2023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508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28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97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747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335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500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06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95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10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63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80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09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72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22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führliche Einführu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 </a:t>
            </a:r>
            <a:br>
              <a:rPr lang="de-DE" noProof="0" dirty="0"/>
            </a:br>
            <a:r>
              <a:rPr lang="de-DE" noProof="0" dirty="0"/>
              <a:t>Ihr Foto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Folientitel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in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 dirty="0"/>
              <a:t>Titel Abschnitt 1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 dirty="0"/>
              <a:t>Titel Abschnitt 2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 dirty="0"/>
              <a:t>Titel Abschnitt 3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6" name="Pfeil: Rechts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9" name="Pfeil: Rechts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mit Pfeil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Jahr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Jahr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5" name="Textplatzhalt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6" name="Textplatzhalt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MM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 dirty="0"/>
              <a:t>Elementtitel</a:t>
            </a:r>
          </a:p>
        </p:txBody>
      </p:sp>
      <p:sp>
        <p:nvSpPr>
          <p:cNvPr id="41" name="Textplatzhalt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Monat Jahr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glieder von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Name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Kurze Bio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Titel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Name</a:t>
            </a:r>
          </a:p>
        </p:txBody>
      </p:sp>
      <p:sp>
        <p:nvSpPr>
          <p:cNvPr id="46" name="Textplatzhalt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Kurze Bio</a:t>
            </a: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Titel</a:t>
            </a: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Name</a:t>
            </a:r>
          </a:p>
        </p:txBody>
      </p:sp>
      <p:sp>
        <p:nvSpPr>
          <p:cNvPr id="50" name="Textplatzhalt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Kurze Bio</a:t>
            </a: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Titel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pic>
        <p:nvPicPr>
          <p:cNvPr id="30" name="Bild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glieder von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44" name="Bildplatzhalt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Profilfoto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Vollständiger Name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Vollständiger Name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Vollständiger Name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52" name="Textplatzhalt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Vollständiger Name</a:t>
            </a:r>
          </a:p>
        </p:txBody>
      </p:sp>
      <p:sp>
        <p:nvSpPr>
          <p:cNvPr id="53" name="Textplatzhalt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Vollständiger Name</a:t>
            </a:r>
          </a:p>
        </p:txBody>
      </p:sp>
      <p:sp>
        <p:nvSpPr>
          <p:cNvPr id="58" name="Textplatzhalt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de-DE" noProof="0" dirty="0"/>
              <a:t>Vollständiger Name</a:t>
            </a:r>
          </a:p>
        </p:txBody>
      </p:sp>
      <p:sp>
        <p:nvSpPr>
          <p:cNvPr id="60" name="Textplatzhalt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pic>
        <p:nvPicPr>
          <p:cNvPr id="50" name="Bild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bschnittsüberschrift mit Foto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 noProof="0" dirty="0"/>
              <a:t>Vielen </a:t>
            </a:r>
            <a:br>
              <a:rPr lang="de-DE" noProof="0" dirty="0"/>
            </a:br>
            <a:r>
              <a:rPr lang="de-DE" noProof="0" dirty="0"/>
              <a:t>Dank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/>
              <a:t>Vollständiger Name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Telefon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 dirty="0"/>
              <a:t>E-Mail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 dirty="0"/>
              <a:t>Website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Foto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schnittsüberschrift mit Foto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zeichen als Symbole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ihandform: Form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76" name="Freihandform: Form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143" name="Freihandform: Form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187" name="Freihandform: Form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42" name="Freihandform: Form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74" name="Freihandform: Form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28" name="Bildplatzhalt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29" name="Bildplatzhalt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0" name="Bildplatzhalt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1" name="Bildplatzhalt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de-DE" noProof="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de-DE" noProof="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de-DE" noProof="0" dirty="0"/>
          </a:p>
        </p:txBody>
      </p:sp>
      <p:sp>
        <p:nvSpPr>
          <p:cNvPr id="3" name="Bildplatzhalter 2" descr="Bildplatzhalt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de-DE" noProof="0" smtClean="0"/>
              <a:pPr algn="ctr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zeichen als Symbole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21" name="Bildplatzhalt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22" name="Bildplatzhalt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zeichen als Symbole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34" name="Bildplatzhalt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5" name="Bildplatzhalt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6" name="Bildplatzhalt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Folientitel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pic>
        <p:nvPicPr>
          <p:cNvPr id="44" name="Bild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zeichen als Symbole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ihandform: Form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33" name="Bildplatzhalt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1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4" name="Bildplatzhalt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2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7" name="Bildplatzhalt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3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38" name="Bildplatzhalt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Symbol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Aufzählungszeichen 4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Beschreibung zum Aufzählungszeichen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Folientitel</a:t>
            </a:r>
          </a:p>
        </p:txBody>
      </p:sp>
      <p:sp>
        <p:nvSpPr>
          <p:cNvPr id="52" name="Untertitel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53" name="Bild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es Produk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Folientitel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22" name="Bild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Bild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Bildplatzhalt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Ihr Bildschirmdesign hier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Zahle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e-DE" noProof="0" dirty="0"/>
              <a:t>2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Zahle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 dirty="0"/>
              <a:t>Abschnittsüberschrift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 dirty="0"/>
              <a:t>Abschnittsüberschrift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Abschnittsüberschrift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1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 dirty="0"/>
              <a:t>Abschnittsbeschreibung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2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 dirty="0"/>
              <a:t>Abschnittsbeschreibung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de-DE" noProof="0" dirty="0"/>
              <a:t>3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 dirty="0"/>
              <a:t>Abschnittsbeschreibung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78" name="Freihandform: Form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 dirty="0"/>
          </a:p>
        </p:txBody>
      </p: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 dirty="0"/>
            </a:p>
          </p:txBody>
        </p: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84" name="Freihandform: Form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86" name="Freihandform: Form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88" name="Freihandform: Form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89" name="Freihandform: Form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90" name="Freihandform: Form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191" name="Freihandform: Form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de-DE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Titel für Quadrant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Titel für Quadrant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Titel für Quadrant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 dirty="0"/>
              <a:t>Titel für Quadrant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80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303" y="3653400"/>
            <a:ext cx="5167833" cy="1039350"/>
          </a:xfrm>
        </p:spPr>
        <p:txBody>
          <a:bodyPr rtlCol="0"/>
          <a:lstStyle/>
          <a:p>
            <a:pPr rtl="0"/>
            <a:r>
              <a:rPr lang="de-DE" dirty="0"/>
              <a:t>Information des Bürgermeisters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54" y="1012702"/>
            <a:ext cx="5066782" cy="5189826"/>
          </a:xfrm>
        </p:spPr>
      </p:pic>
      <p:sp>
        <p:nvSpPr>
          <p:cNvPr id="7" name="Ellipse 6" descr="Logo-Hintergrund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213987" y="4173075"/>
            <a:ext cx="2383230" cy="2435402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</a:t>
            </a:r>
          </a:p>
          <a:p>
            <a:pPr algn="ctr" rtl="0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Krauschwitz </a:t>
            </a:r>
          </a:p>
          <a:p>
            <a:pPr algn="ctr" rtl="0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49442" y="1552200"/>
            <a:ext cx="8703696" cy="4653075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/>
              <a:t>KSP-Antrage für die 1. Tranche des 3 BA ist gestellt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/>
              <a:t>Derzeit Prüfung durch die SAB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/>
              <a:t>Information SAB: KSP-Antrag wurde bewilligt, EVIN-Mittel für 2022 wurden bewilligt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/>
              <a:t>Beginn der </a:t>
            </a:r>
            <a:r>
              <a:rPr lang="de-DE" sz="1500" u="sng" dirty="0" err="1"/>
              <a:t>Ausführungsplaung</a:t>
            </a:r>
            <a:r>
              <a:rPr lang="de-DE" sz="1500" u="sng" dirty="0"/>
              <a:t> durch Planer</a:t>
            </a:r>
          </a:p>
          <a:p>
            <a:pPr algn="l"/>
            <a:r>
              <a:rPr lang="de-DE" dirty="0"/>
              <a:t>Nächste Schritte: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1. Erhalt des Änderungsbescheides in der Stadt Bad Muskau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2. Beginn Ausführungsplaung März. 2023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3. eventueller Baustart Anfang 3 Quartal 2023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Laufende Abstimmung zwischen Fachplaner und KSP/Stadt Bad Muskau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nicht Förderfähige Kosten 971.809,30 €  können über andere Fördermöglichkeiten teilweise kompensiert werden.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de-DE" sz="1500" u="sng" dirty="0"/>
          </a:p>
          <a:p>
            <a:pPr algn="l"/>
            <a:endParaRPr lang="de-DE" sz="1500" dirty="0"/>
          </a:p>
          <a:p>
            <a:pPr algn="l"/>
            <a:r>
              <a:rPr lang="de-DE" sz="1500" dirty="0"/>
              <a:t>Gesamtkosten für das Projekt (1 Tranche):</a:t>
            </a:r>
          </a:p>
          <a:p>
            <a:pPr algn="l"/>
            <a:r>
              <a:rPr lang="de-DE" b="0" dirty="0"/>
              <a:t>	</a:t>
            </a:r>
          </a:p>
          <a:p>
            <a:pPr algn="l"/>
            <a:endParaRPr lang="de-DE" sz="14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512956" y="786825"/>
            <a:ext cx="953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1.4. Sanierung Oberschule 1 Tranche</a:t>
            </a:r>
            <a:r>
              <a:rPr lang="de-DE" dirty="0"/>
              <a:t>	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D04ABAFD-1A1C-4718-A766-26CC14948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46238"/>
              </p:ext>
            </p:extLst>
          </p:nvPr>
        </p:nvGraphicFramePr>
        <p:xfrm>
          <a:off x="5001290" y="5122507"/>
          <a:ext cx="5745728" cy="14881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40618">
                  <a:extLst>
                    <a:ext uri="{9D8B030D-6E8A-4147-A177-3AD203B41FA5}">
                      <a16:colId xmlns:a16="http://schemas.microsoft.com/office/drawing/2014/main" val="1752034724"/>
                    </a:ext>
                  </a:extLst>
                </a:gridCol>
                <a:gridCol w="2264492">
                  <a:extLst>
                    <a:ext uri="{9D8B030D-6E8A-4147-A177-3AD203B41FA5}">
                      <a16:colId xmlns:a16="http://schemas.microsoft.com/office/drawing/2014/main" val="563315428"/>
                    </a:ext>
                  </a:extLst>
                </a:gridCol>
                <a:gridCol w="1740618">
                  <a:extLst>
                    <a:ext uri="{9D8B030D-6E8A-4147-A177-3AD203B41FA5}">
                      <a16:colId xmlns:a16="http://schemas.microsoft.com/office/drawing/2014/main" val="4061061782"/>
                    </a:ext>
                  </a:extLst>
                </a:gridCol>
              </a:tblGrid>
              <a:tr h="21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Gesamtkosten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                                                5.849.193,00 €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97569"/>
                  </a:ext>
                </a:extLst>
              </a:tr>
              <a:tr h="21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Förderfähig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                                                4.877.383,70 €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64463"/>
                  </a:ext>
                </a:extLst>
              </a:tr>
              <a:tr h="21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 Variante 1 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 Variante 2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84823"/>
                  </a:ext>
                </a:extLst>
              </a:tr>
              <a:tr h="21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Fö-Summe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                        4.389.645,33 € 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            3.251.588,81 €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33320"/>
                  </a:ext>
                </a:extLst>
              </a:tr>
              <a:tr h="21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 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96318"/>
                  </a:ext>
                </a:extLst>
              </a:tr>
              <a:tr h="21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Eigenanteil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                        1.459.547,77 € 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            2.597.604,19 €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6765196"/>
                  </a:ext>
                </a:extLst>
              </a:tr>
              <a:tr h="21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% Förderung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75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56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2628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0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4744DF-C16D-4847-AAE6-50A737C26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60350"/>
              </p:ext>
            </p:extLst>
          </p:nvPr>
        </p:nvGraphicFramePr>
        <p:xfrm>
          <a:off x="3146837" y="1082440"/>
          <a:ext cx="7725993" cy="27889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1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1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70184067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3369944221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4935702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43062354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35363937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49875187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1719120044"/>
                    </a:ext>
                  </a:extLst>
                </a:gridCol>
              </a:tblGrid>
              <a:tr h="697239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Sep.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Okt.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Nov.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März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1852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0814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1663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2658"/>
                  </a:ext>
                </a:extLst>
              </a:tr>
            </a:tbl>
          </a:graphicData>
        </a:graphic>
      </p:graphicFrame>
      <p:sp>
        <p:nvSpPr>
          <p:cNvPr id="6" name="Richtungspfeil 5">
            <a:extLst>
              <a:ext uri="{FF2B5EF4-FFF2-40B4-BE49-F238E27FC236}">
                <a16:creationId xmlns:a16="http://schemas.microsoft.com/office/drawing/2014/main" id="{67FBEAC4-CBFE-AA47-A85E-111497D6C5B8}"/>
              </a:ext>
            </a:extLst>
          </p:cNvPr>
          <p:cNvSpPr/>
          <p:nvPr/>
        </p:nvSpPr>
        <p:spPr>
          <a:xfrm>
            <a:off x="3323142" y="1917339"/>
            <a:ext cx="1967316" cy="373397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3F1A1AE5-AE4D-D349-B3AF-8AEBF517C31A}"/>
              </a:ext>
            </a:extLst>
          </p:cNvPr>
          <p:cNvSpPr/>
          <p:nvPr/>
        </p:nvSpPr>
        <p:spPr>
          <a:xfrm>
            <a:off x="8266922" y="2588525"/>
            <a:ext cx="2582365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9F5AC0B-AF9F-A943-A785-245BD12B8E63}"/>
              </a:ext>
            </a:extLst>
          </p:cNvPr>
          <p:cNvSpPr/>
          <p:nvPr/>
        </p:nvSpPr>
        <p:spPr>
          <a:xfrm>
            <a:off x="285260" y="3351589"/>
            <a:ext cx="2693205" cy="422526"/>
          </a:xfrm>
          <a:prstGeom prst="roundRect">
            <a:avLst/>
          </a:prstGeom>
          <a:solidFill>
            <a:srgbClr val="BF67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Baubeginn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E79D6FD-2676-6848-A9B7-ABED1163ED7C}"/>
              </a:ext>
            </a:extLst>
          </p:cNvPr>
          <p:cNvSpPr/>
          <p:nvPr/>
        </p:nvSpPr>
        <p:spPr>
          <a:xfrm>
            <a:off x="116889" y="2498279"/>
            <a:ext cx="3029948" cy="585607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Ausführungsplanung</a:t>
            </a:r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BCB040F8-5A53-294C-9553-194F7C4866DD}"/>
              </a:ext>
            </a:extLst>
          </p:cNvPr>
          <p:cNvSpPr/>
          <p:nvPr/>
        </p:nvSpPr>
        <p:spPr>
          <a:xfrm rot="10800000">
            <a:off x="8068832" y="1391305"/>
            <a:ext cx="566014" cy="5826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D9816C-6B3B-E743-AB05-00A73F4562ED}"/>
              </a:ext>
            </a:extLst>
          </p:cNvPr>
          <p:cNvSpPr txBox="1"/>
          <p:nvPr/>
        </p:nvSpPr>
        <p:spPr>
          <a:xfrm>
            <a:off x="2335862" y="282922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1.4. Projekt 3 BA 1. Tranche</a:t>
            </a:r>
          </a:p>
        </p:txBody>
      </p:sp>
      <p:sp>
        <p:nvSpPr>
          <p:cNvPr id="18" name="Abgerundetes Rechteck 13">
            <a:extLst>
              <a:ext uri="{FF2B5EF4-FFF2-40B4-BE49-F238E27FC236}">
                <a16:creationId xmlns:a16="http://schemas.microsoft.com/office/drawing/2014/main" id="{2C4492B1-5DC2-4B4F-929C-EBED48264A87}"/>
              </a:ext>
            </a:extLst>
          </p:cNvPr>
          <p:cNvSpPr/>
          <p:nvPr/>
        </p:nvSpPr>
        <p:spPr>
          <a:xfrm>
            <a:off x="663493" y="1773185"/>
            <a:ext cx="2392705" cy="517551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Abstimmung Behörden / SAB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061EEF-F480-EA40-A972-4C5CE5EAD04B}"/>
              </a:ext>
            </a:extLst>
          </p:cNvPr>
          <p:cNvGrpSpPr/>
          <p:nvPr/>
        </p:nvGrpSpPr>
        <p:grpSpPr>
          <a:xfrm>
            <a:off x="8009862" y="1729012"/>
            <a:ext cx="966230" cy="2413877"/>
            <a:chOff x="6046325" y="289367"/>
            <a:chExt cx="968838" cy="5948863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003D2D43-9FE5-CF42-AD8A-B75640581BDE}"/>
                </a:ext>
              </a:extLst>
            </p:cNvPr>
            <p:cNvCxnSpPr/>
            <p:nvPr/>
          </p:nvCxnSpPr>
          <p:spPr>
            <a:xfrm>
              <a:off x="6389225" y="289367"/>
              <a:ext cx="0" cy="5555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7DE290-3FD1-E240-89F6-ED7663C78FF4}"/>
                </a:ext>
              </a:extLst>
            </p:cNvPr>
            <p:cNvSpPr txBox="1"/>
            <p:nvPr/>
          </p:nvSpPr>
          <p:spPr>
            <a:xfrm>
              <a:off x="6046325" y="5868898"/>
              <a:ext cx="968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90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12956" y="1871440"/>
            <a:ext cx="10703310" cy="4603273"/>
          </a:xfrm>
        </p:spPr>
        <p:txBody>
          <a:bodyPr rtlCol="0"/>
          <a:lstStyle/>
          <a:p>
            <a:pPr algn="l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Projekt Sanierung Radwanderweg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Teilprojekt 1 (Teilstück 1) -&gt; Sagar /Skerbersdorf</a:t>
            </a:r>
          </a:p>
          <a:p>
            <a:pPr algn="l"/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	-&gt;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Ersatzpflanzung ist erfolgt </a:t>
            </a:r>
          </a:p>
          <a:p>
            <a:pPr algn="l"/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u="sng" dirty="0">
                <a:latin typeface="Arial" panose="020B0604020202020204" pitchFamily="34" charset="0"/>
                <a:cs typeface="Arial" panose="020B0604020202020204" pitchFamily="34" charset="0"/>
              </a:rPr>
              <a:t>-&gt; Nach erhalt der Schlussrechnung ist diese Maßnahme Abgeschlossen</a:t>
            </a:r>
          </a:p>
          <a:p>
            <a:pPr algn="l"/>
            <a:r>
              <a:rPr lang="de-DE" sz="1500" b="0" dirty="0"/>
              <a:t>	</a:t>
            </a:r>
            <a:r>
              <a:rPr lang="de-DE" sz="1500" u="sng" cap="none" dirty="0">
                <a:highlight>
                  <a:srgbClr val="000080"/>
                </a:highlight>
              </a:rPr>
              <a:t>KEINE KOSTENERHÖHUNG GESAMTBUGET EINGEHALTEN 306T€</a:t>
            </a:r>
          </a:p>
          <a:p>
            <a:pPr algn="l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	Teilprojekt 2 (Teilstück 2) -&gt; Skerbersdorf / Werdeck</a:t>
            </a:r>
          </a:p>
          <a:p>
            <a:pPr algn="l"/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500" u="sng" dirty="0"/>
              <a:t>-&gt; Verlängerungsantrag der FÖ-Mittel wurde genehmigt. </a:t>
            </a:r>
          </a:p>
          <a:p>
            <a:pPr algn="l"/>
            <a:r>
              <a:rPr lang="de-DE" sz="1500" b="0" dirty="0"/>
              <a:t>	-&gt; Baubeginn ist erfolgt, Weiterführung Witterungsbedingt abhängig.</a:t>
            </a:r>
            <a:endParaRPr lang="de-DE" sz="1500" i="1" u="sng" dirty="0"/>
          </a:p>
          <a:p>
            <a:pPr algn="l"/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	Keine Kostensteigerung ersichtlich</a:t>
            </a:r>
          </a:p>
          <a:p>
            <a:pPr algn="l"/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Teilprojekt 3 (Teilstück 3) -&gt; Werdeck / Gemarkungsgrenze</a:t>
            </a:r>
          </a:p>
          <a:p>
            <a:pPr algn="l"/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500" u="sng" dirty="0"/>
              <a:t>Fördermittelantrag ist gestellt</a:t>
            </a: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Ortsstraßen </a:t>
            </a:r>
          </a:p>
          <a:p>
            <a:pPr algn="l"/>
            <a:r>
              <a:rPr lang="de-DE" sz="1500" u="sng" dirty="0"/>
              <a:t>Projekte 2023: in Erstellung </a:t>
            </a:r>
            <a:r>
              <a:rPr lang="de-DE" sz="1200" dirty="0"/>
              <a:t>	</a:t>
            </a:r>
          </a:p>
          <a:p>
            <a:pPr algn="l"/>
            <a:r>
              <a:rPr lang="de-DE" sz="1200" dirty="0"/>
              <a:t>Abstimmung im Hauptausschuss </a:t>
            </a:r>
          </a:p>
          <a:p>
            <a:pPr algn="l"/>
            <a:endParaRPr lang="de-DE" sz="12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512956" y="786825"/>
            <a:ext cx="9534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>
                <a:solidFill>
                  <a:schemeClr val="bg2"/>
                </a:solidFill>
              </a:rPr>
              <a:t> 1.5. Sachstand Sanierung Ortsstraßen/ Oder- Neißeradweges</a:t>
            </a:r>
          </a:p>
          <a:p>
            <a:pPr algn="ctr"/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30FB16-FD13-44DA-AEC0-2BA47F48CFF0}"/>
              </a:ext>
            </a:extLst>
          </p:cNvPr>
          <p:cNvSpPr txBox="1"/>
          <p:nvPr/>
        </p:nvSpPr>
        <p:spPr>
          <a:xfrm>
            <a:off x="6921929" y="2356485"/>
            <a:ext cx="5270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0000FF"/>
                </a:highlight>
              </a:rPr>
              <a:t>Kosten:</a:t>
            </a:r>
          </a:p>
          <a:p>
            <a:r>
              <a:rPr lang="de-DE" sz="1200" dirty="0">
                <a:solidFill>
                  <a:schemeClr val="bg1"/>
                </a:solidFill>
                <a:highlight>
                  <a:srgbClr val="0000FF"/>
                </a:highlight>
              </a:rPr>
              <a:t>1 BA:  FÖ-Mittel: 275T€  Eigenmittel:31T€  gesamt: 306T€</a:t>
            </a:r>
          </a:p>
          <a:p>
            <a:r>
              <a:rPr lang="de-DE" sz="1200" dirty="0">
                <a:solidFill>
                  <a:schemeClr val="bg1"/>
                </a:solidFill>
                <a:highlight>
                  <a:srgbClr val="0000FF"/>
                </a:highlight>
              </a:rPr>
              <a:t>2. BA: FÖ-Mittel: 293T€  Eigenmittel:32T€ gesamt: 325T€</a:t>
            </a:r>
          </a:p>
        </p:txBody>
      </p:sp>
    </p:spTree>
    <p:extLst>
      <p:ext uri="{BB962C8B-B14F-4D97-AF65-F5344CB8AC3E}">
        <p14:creationId xmlns:p14="http://schemas.microsoft.com/office/powerpoint/2010/main" val="363314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4744DF-C16D-4847-AAE6-50A737C26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95218"/>
              </p:ext>
            </p:extLst>
          </p:nvPr>
        </p:nvGraphicFramePr>
        <p:xfrm>
          <a:off x="3237473" y="1778131"/>
          <a:ext cx="8229849" cy="41834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6119">
                  <a:extLst>
                    <a:ext uri="{9D8B030D-6E8A-4147-A177-3AD203B41FA5}">
                      <a16:colId xmlns:a16="http://schemas.microsoft.com/office/drawing/2014/main" val="3972680764"/>
                    </a:ext>
                  </a:extLst>
                </a:gridCol>
                <a:gridCol w="786119">
                  <a:extLst>
                    <a:ext uri="{9D8B030D-6E8A-4147-A177-3AD203B41FA5}">
                      <a16:colId xmlns:a16="http://schemas.microsoft.com/office/drawing/2014/main" val="1893950541"/>
                    </a:ext>
                  </a:extLst>
                </a:gridCol>
                <a:gridCol w="78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6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282">
                  <a:extLst>
                    <a:ext uri="{9D8B030D-6E8A-4147-A177-3AD203B41FA5}">
                      <a16:colId xmlns:a16="http://schemas.microsoft.com/office/drawing/2014/main" val="2701840678"/>
                    </a:ext>
                  </a:extLst>
                </a:gridCol>
                <a:gridCol w="966877">
                  <a:extLst>
                    <a:ext uri="{9D8B030D-6E8A-4147-A177-3AD203B41FA5}">
                      <a16:colId xmlns:a16="http://schemas.microsoft.com/office/drawing/2014/main" val="2933654853"/>
                    </a:ext>
                  </a:extLst>
                </a:gridCol>
                <a:gridCol w="719761">
                  <a:extLst>
                    <a:ext uri="{9D8B030D-6E8A-4147-A177-3AD203B41FA5}">
                      <a16:colId xmlns:a16="http://schemas.microsoft.com/office/drawing/2014/main" val="1936197446"/>
                    </a:ext>
                  </a:extLst>
                </a:gridCol>
                <a:gridCol w="366096">
                  <a:extLst>
                    <a:ext uri="{9D8B030D-6E8A-4147-A177-3AD203B41FA5}">
                      <a16:colId xmlns:a16="http://schemas.microsoft.com/office/drawing/2014/main" val="513686723"/>
                    </a:ext>
                  </a:extLst>
                </a:gridCol>
              </a:tblGrid>
              <a:tr h="697239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Feb.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März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Juni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Juli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1852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1663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2658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72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061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98915"/>
                  </a:ext>
                </a:extLst>
              </a:tr>
            </a:tbl>
          </a:graphicData>
        </a:graphic>
      </p:graphicFrame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E79D6FD-2676-6848-A9B7-ABED1163ED7C}"/>
              </a:ext>
            </a:extLst>
          </p:cNvPr>
          <p:cNvSpPr/>
          <p:nvPr/>
        </p:nvSpPr>
        <p:spPr>
          <a:xfrm>
            <a:off x="118776" y="3136196"/>
            <a:ext cx="3029948" cy="585607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Ortsstraßen 2022</a:t>
            </a:r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BCB040F8-5A53-294C-9553-194F7C4866DD}"/>
              </a:ext>
            </a:extLst>
          </p:cNvPr>
          <p:cNvSpPr/>
          <p:nvPr/>
        </p:nvSpPr>
        <p:spPr>
          <a:xfrm rot="10800000">
            <a:off x="4887943" y="1207302"/>
            <a:ext cx="566014" cy="5826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D9816C-6B3B-E743-AB05-00A73F4562ED}"/>
              </a:ext>
            </a:extLst>
          </p:cNvPr>
          <p:cNvSpPr txBox="1"/>
          <p:nvPr/>
        </p:nvSpPr>
        <p:spPr>
          <a:xfrm>
            <a:off x="219075" y="273895"/>
            <a:ext cx="1060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>
                <a:solidFill>
                  <a:schemeClr val="bg2"/>
                </a:solidFill>
              </a:rPr>
              <a:t> 1.5. Sachstand Sanierung Ortsstraßen/ Oder- Neißeradweges</a:t>
            </a:r>
          </a:p>
        </p:txBody>
      </p:sp>
      <p:sp>
        <p:nvSpPr>
          <p:cNvPr id="18" name="Abgerundetes Rechteck 13">
            <a:extLst>
              <a:ext uri="{FF2B5EF4-FFF2-40B4-BE49-F238E27FC236}">
                <a16:creationId xmlns:a16="http://schemas.microsoft.com/office/drawing/2014/main" id="{2C4492B1-5DC2-4B4F-929C-EBED48264A87}"/>
              </a:ext>
            </a:extLst>
          </p:cNvPr>
          <p:cNvSpPr/>
          <p:nvPr/>
        </p:nvSpPr>
        <p:spPr>
          <a:xfrm>
            <a:off x="561764" y="2508668"/>
            <a:ext cx="2392705" cy="51755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Töpferweg/2023 </a:t>
            </a:r>
          </a:p>
        </p:txBody>
      </p:sp>
      <p:sp>
        <p:nvSpPr>
          <p:cNvPr id="19" name="Abgerundetes Rechteck 15">
            <a:extLst>
              <a:ext uri="{FF2B5EF4-FFF2-40B4-BE49-F238E27FC236}">
                <a16:creationId xmlns:a16="http://schemas.microsoft.com/office/drawing/2014/main" id="{56351DA5-2C31-4864-8E16-24BDF130A552}"/>
              </a:ext>
            </a:extLst>
          </p:cNvPr>
          <p:cNvSpPr/>
          <p:nvPr/>
        </p:nvSpPr>
        <p:spPr>
          <a:xfrm>
            <a:off x="399178" y="4658848"/>
            <a:ext cx="2543175" cy="421613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2. BA Radweg</a:t>
            </a:r>
          </a:p>
        </p:txBody>
      </p:sp>
      <p:sp>
        <p:nvSpPr>
          <p:cNvPr id="26" name="Abgerundetes Rechteck 15">
            <a:extLst>
              <a:ext uri="{FF2B5EF4-FFF2-40B4-BE49-F238E27FC236}">
                <a16:creationId xmlns:a16="http://schemas.microsoft.com/office/drawing/2014/main" id="{C2A71C6D-BDE8-407E-AE1B-7F506C7DA62C}"/>
              </a:ext>
            </a:extLst>
          </p:cNvPr>
          <p:cNvSpPr/>
          <p:nvPr/>
        </p:nvSpPr>
        <p:spPr>
          <a:xfrm>
            <a:off x="112161" y="5300414"/>
            <a:ext cx="3029948" cy="585607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FÖ-Antrag 3 BA</a:t>
            </a:r>
          </a:p>
        </p:txBody>
      </p:sp>
      <p:sp>
        <p:nvSpPr>
          <p:cNvPr id="27" name="Richtungspfeil 11">
            <a:extLst>
              <a:ext uri="{FF2B5EF4-FFF2-40B4-BE49-F238E27FC236}">
                <a16:creationId xmlns:a16="http://schemas.microsoft.com/office/drawing/2014/main" id="{02119FF5-6D62-496D-8900-B9206DE805C7}"/>
              </a:ext>
            </a:extLst>
          </p:cNvPr>
          <p:cNvSpPr/>
          <p:nvPr/>
        </p:nvSpPr>
        <p:spPr>
          <a:xfrm>
            <a:off x="4113883" y="4689215"/>
            <a:ext cx="2809432" cy="38077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Richtungspfeil 5">
            <a:extLst>
              <a:ext uri="{FF2B5EF4-FFF2-40B4-BE49-F238E27FC236}">
                <a16:creationId xmlns:a16="http://schemas.microsoft.com/office/drawing/2014/main" id="{FDE0AC78-1052-EB3D-93F0-AC879BA0EB21}"/>
              </a:ext>
            </a:extLst>
          </p:cNvPr>
          <p:cNvSpPr/>
          <p:nvPr/>
        </p:nvSpPr>
        <p:spPr>
          <a:xfrm>
            <a:off x="3564295" y="3977563"/>
            <a:ext cx="833674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Pflanzung</a:t>
            </a:r>
          </a:p>
        </p:txBody>
      </p:sp>
      <p:sp>
        <p:nvSpPr>
          <p:cNvPr id="22" name="Abgerundetes Rechteck 13">
            <a:extLst>
              <a:ext uri="{FF2B5EF4-FFF2-40B4-BE49-F238E27FC236}">
                <a16:creationId xmlns:a16="http://schemas.microsoft.com/office/drawing/2014/main" id="{46CF562B-DC3D-4C15-8AFE-56869B61FA15}"/>
              </a:ext>
            </a:extLst>
          </p:cNvPr>
          <p:cNvSpPr/>
          <p:nvPr/>
        </p:nvSpPr>
        <p:spPr>
          <a:xfrm>
            <a:off x="526661" y="3921345"/>
            <a:ext cx="2392705" cy="51755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1. BA Radweg</a:t>
            </a:r>
          </a:p>
        </p:txBody>
      </p:sp>
      <p:sp>
        <p:nvSpPr>
          <p:cNvPr id="21" name="Richtungspfeil 11">
            <a:extLst>
              <a:ext uri="{FF2B5EF4-FFF2-40B4-BE49-F238E27FC236}">
                <a16:creationId xmlns:a16="http://schemas.microsoft.com/office/drawing/2014/main" id="{4207C778-29F8-458F-BBA9-D54640926E20}"/>
              </a:ext>
            </a:extLst>
          </p:cNvPr>
          <p:cNvSpPr/>
          <p:nvPr/>
        </p:nvSpPr>
        <p:spPr>
          <a:xfrm>
            <a:off x="3437229" y="5363693"/>
            <a:ext cx="1080670" cy="38077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061EEF-F480-EA40-A972-4C5CE5EAD04B}"/>
              </a:ext>
            </a:extLst>
          </p:cNvPr>
          <p:cNvGrpSpPr/>
          <p:nvPr/>
        </p:nvGrpSpPr>
        <p:grpSpPr>
          <a:xfrm>
            <a:off x="4836006" y="1563686"/>
            <a:ext cx="966230" cy="4827753"/>
            <a:chOff x="6046325" y="289367"/>
            <a:chExt cx="968838" cy="5948863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003D2D43-9FE5-CF42-AD8A-B75640581BDE}"/>
                </a:ext>
              </a:extLst>
            </p:cNvPr>
            <p:cNvCxnSpPr/>
            <p:nvPr/>
          </p:nvCxnSpPr>
          <p:spPr>
            <a:xfrm>
              <a:off x="6389225" y="289367"/>
              <a:ext cx="0" cy="5555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7DE290-3FD1-E240-89F6-ED7663C78FF4}"/>
                </a:ext>
              </a:extLst>
            </p:cNvPr>
            <p:cNvSpPr txBox="1"/>
            <p:nvPr/>
          </p:nvSpPr>
          <p:spPr>
            <a:xfrm>
              <a:off x="6046325" y="5868898"/>
              <a:ext cx="968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78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94077" y="1552200"/>
            <a:ext cx="8703696" cy="4603273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algn="l"/>
            <a:endParaRPr lang="de-DE" dirty="0"/>
          </a:p>
          <a:p>
            <a:pPr marL="342900" indent="-342900" algn="l">
              <a:buFontTx/>
              <a:buChar char="-"/>
            </a:pPr>
            <a:r>
              <a:rPr lang="de-DE" dirty="0"/>
              <a:t>Besucher bis 31.12.2022: 66.816</a:t>
            </a:r>
          </a:p>
          <a:p>
            <a:pPr marL="342900" indent="-342900" algn="l">
              <a:buFontTx/>
              <a:buChar char="-"/>
            </a:pPr>
            <a:r>
              <a:rPr lang="de-DE" dirty="0"/>
              <a:t>Die Silvester-Party mit 211 Gästen war  ein voller Erfolg</a:t>
            </a:r>
          </a:p>
          <a:p>
            <a:pPr marL="342900" indent="-342900" algn="l">
              <a:buFontTx/>
              <a:buChar char="-"/>
            </a:pPr>
            <a:r>
              <a:rPr lang="de-DE" dirty="0"/>
              <a:t>Die 2 langen Sauna-Nächte im Januar und Februar wurden mit einer überwältigen Freude angenommen und nur beste Feedbacks von den Gästen</a:t>
            </a:r>
          </a:p>
          <a:p>
            <a:pPr marL="342900" indent="-342900" algn="l">
              <a:buFontTx/>
              <a:buChar char="-"/>
            </a:pPr>
            <a:r>
              <a:rPr lang="de-DE" dirty="0"/>
              <a:t>Die Erlebniswelt ist unverzichtbarer Bestandteil für die Erlangung des Schwimmens für Kinder</a:t>
            </a:r>
          </a:p>
          <a:p>
            <a:pPr marL="342900" indent="-342900" algn="l">
              <a:buFontTx/>
              <a:buChar char="-"/>
            </a:pPr>
            <a:r>
              <a:rPr lang="de-DE" dirty="0"/>
              <a:t>Teilnahme am Netzwerktreffen „Energieintensive Einrichtungen“ des Landkreises</a:t>
            </a:r>
          </a:p>
          <a:p>
            <a:pPr marL="342900" indent="-342900" algn="l">
              <a:buFontTx/>
              <a:buChar char="-"/>
            </a:pPr>
            <a:endParaRPr lang="de-DE" dirty="0"/>
          </a:p>
          <a:p>
            <a:endParaRPr lang="de-DE" dirty="0"/>
          </a:p>
          <a:p>
            <a:pPr marL="342900" indent="-342900" algn="l">
              <a:buFontTx/>
              <a:buChar char="-"/>
            </a:pPr>
            <a:endParaRPr lang="de-DE" dirty="0"/>
          </a:p>
          <a:p>
            <a:r>
              <a:rPr lang="de-DE" dirty="0"/>
              <a:t> 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sz="1400" dirty="0"/>
          </a:p>
          <a:p>
            <a:pPr algn="l"/>
            <a:r>
              <a:rPr lang="de-DE" sz="1500" u="sng" dirty="0"/>
              <a:t> </a:t>
            </a:r>
          </a:p>
          <a:p>
            <a:pPr algn="l"/>
            <a:endParaRPr lang="de-DE" sz="1400" b="1" cap="all" dirty="0">
              <a:solidFill>
                <a:schemeClr val="bg1"/>
              </a:solidFill>
            </a:endParaRPr>
          </a:p>
          <a:p>
            <a:pPr algn="l"/>
            <a:endParaRPr lang="de-DE" sz="1400" dirty="0"/>
          </a:p>
          <a:p>
            <a:pPr algn="l"/>
            <a:endParaRPr lang="de-DE" sz="14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512956" y="786825"/>
            <a:ext cx="9534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1.6. Sachstand Erlebniswelt Krauschwitz</a:t>
            </a:r>
          </a:p>
          <a:p>
            <a:pPr algn="ctr"/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4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82926" y="1576263"/>
            <a:ext cx="8703696" cy="4888705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/>
              <a:t>Rohbaulos in Ausführung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/>
              <a:t>Vergabe LOS Gerüstbau und Zimmermann in der heutigen Sitzung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b="1" u="sng" cap="all" dirty="0">
                <a:solidFill>
                  <a:schemeClr val="bg1"/>
                </a:solidFill>
              </a:rPr>
              <a:t>Schätzung Gerüstbau: 13.694,52 €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de-DE" sz="1500" b="1" u="sng" cap="all" dirty="0">
                <a:solidFill>
                  <a:schemeClr val="bg1"/>
                </a:solidFill>
              </a:rPr>
              <a:t>Bester Bieter: 13.517,15 €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b="1" u="sng" cap="all" dirty="0">
                <a:solidFill>
                  <a:schemeClr val="bg1"/>
                </a:solidFill>
              </a:rPr>
              <a:t>Schätzung Zimmereiarbeiten: 51.534,14 €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de-DE" sz="1500" b="1" u="sng" cap="all" dirty="0">
                <a:solidFill>
                  <a:schemeClr val="bg1"/>
                </a:solidFill>
              </a:rPr>
              <a:t>Bester Bieter: 23.638,48 €</a:t>
            </a:r>
          </a:p>
          <a:p>
            <a:pPr algn="l"/>
            <a:r>
              <a:rPr lang="de-DE" dirty="0"/>
              <a:t>Nächste Schritte: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1. Erstellung LOS Dachdecker und Fenster/Türen (voraussichtlich Anfang 2. Quartal) (04/2023)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2. Vorbereitung der Fachlose HLS und ELE nach Ostern</a:t>
            </a:r>
          </a:p>
          <a:p>
            <a:pPr algn="l"/>
            <a:endParaRPr lang="de-DE" sz="1400" dirty="0"/>
          </a:p>
          <a:p>
            <a:pPr algn="l"/>
            <a:r>
              <a:rPr lang="de-DE" sz="1400" u="sng" dirty="0"/>
              <a:t>Baukosten: </a:t>
            </a:r>
          </a:p>
          <a:p>
            <a:pPr algn="l"/>
            <a:r>
              <a:rPr lang="de-DE" sz="1400" dirty="0"/>
              <a:t>Gesamtkosten: ca. 1 Mio. €</a:t>
            </a:r>
          </a:p>
          <a:p>
            <a:pPr algn="l"/>
            <a:r>
              <a:rPr lang="de-DE" sz="1400" dirty="0"/>
              <a:t>Eigenanteil: ca. 600.000 €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512956" y="786825"/>
            <a:ext cx="953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1.7. Feuerwehr-Gerätehaus Skerbersdorf</a:t>
            </a:r>
          </a:p>
        </p:txBody>
      </p:sp>
    </p:spTree>
    <p:extLst>
      <p:ext uri="{BB962C8B-B14F-4D97-AF65-F5344CB8AC3E}">
        <p14:creationId xmlns:p14="http://schemas.microsoft.com/office/powerpoint/2010/main" val="129232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4744DF-C16D-4847-AAE6-50A737C26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50660"/>
              </p:ext>
            </p:extLst>
          </p:nvPr>
        </p:nvGraphicFramePr>
        <p:xfrm>
          <a:off x="3237474" y="1057643"/>
          <a:ext cx="8099214" cy="41834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32013">
                  <a:extLst>
                    <a:ext uri="{9D8B030D-6E8A-4147-A177-3AD203B41FA5}">
                      <a16:colId xmlns:a16="http://schemas.microsoft.com/office/drawing/2014/main" val="3972680764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3706931201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1893950541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1555">
                  <a:extLst>
                    <a:ext uri="{9D8B030D-6E8A-4147-A177-3AD203B41FA5}">
                      <a16:colId xmlns:a16="http://schemas.microsoft.com/office/drawing/2014/main" val="2701840678"/>
                    </a:ext>
                  </a:extLst>
                </a:gridCol>
                <a:gridCol w="721555">
                  <a:extLst>
                    <a:ext uri="{9D8B030D-6E8A-4147-A177-3AD203B41FA5}">
                      <a16:colId xmlns:a16="http://schemas.microsoft.com/office/drawing/2014/main" val="502708471"/>
                    </a:ext>
                  </a:extLst>
                </a:gridCol>
              </a:tblGrid>
              <a:tr h="697239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Jan.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Feb.</a:t>
                      </a: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März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Juni</a:t>
                      </a: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Juli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August</a:t>
                      </a: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Sep.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Okt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1852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1663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2658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72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061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39F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98915"/>
                  </a:ext>
                </a:extLst>
              </a:tr>
            </a:tbl>
          </a:graphicData>
        </a:graphic>
      </p:graphicFrame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3F1A1AE5-AE4D-D349-B3AF-8AEBF517C31A}"/>
              </a:ext>
            </a:extLst>
          </p:cNvPr>
          <p:cNvSpPr/>
          <p:nvPr/>
        </p:nvSpPr>
        <p:spPr>
          <a:xfrm>
            <a:off x="3307687" y="1891526"/>
            <a:ext cx="4865930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BCB040F8-5A53-294C-9553-194F7C4866DD}"/>
              </a:ext>
            </a:extLst>
          </p:cNvPr>
          <p:cNvSpPr/>
          <p:nvPr/>
        </p:nvSpPr>
        <p:spPr>
          <a:xfrm rot="10800000">
            <a:off x="5119020" y="1292135"/>
            <a:ext cx="566014" cy="5826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D9816C-6B3B-E743-AB05-00A73F4562ED}"/>
              </a:ext>
            </a:extLst>
          </p:cNvPr>
          <p:cNvSpPr txBox="1"/>
          <p:nvPr/>
        </p:nvSpPr>
        <p:spPr>
          <a:xfrm>
            <a:off x="202405" y="323508"/>
            <a:ext cx="1060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1.7. Feuerwehr-Gerätehaus Skerbersdorf</a:t>
            </a:r>
          </a:p>
        </p:txBody>
      </p:sp>
      <p:sp>
        <p:nvSpPr>
          <p:cNvPr id="19" name="Abgerundetes Rechteck 15">
            <a:extLst>
              <a:ext uri="{FF2B5EF4-FFF2-40B4-BE49-F238E27FC236}">
                <a16:creationId xmlns:a16="http://schemas.microsoft.com/office/drawing/2014/main" id="{56351DA5-2C31-4864-8E16-24BDF130A552}"/>
              </a:ext>
            </a:extLst>
          </p:cNvPr>
          <p:cNvSpPr/>
          <p:nvPr/>
        </p:nvSpPr>
        <p:spPr>
          <a:xfrm>
            <a:off x="500890" y="1893219"/>
            <a:ext cx="2543175" cy="421613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Ausführungsplanung</a:t>
            </a:r>
          </a:p>
        </p:txBody>
      </p:sp>
      <p:sp>
        <p:nvSpPr>
          <p:cNvPr id="21" name="Abgerundetes Rechteck 15">
            <a:extLst>
              <a:ext uri="{FF2B5EF4-FFF2-40B4-BE49-F238E27FC236}">
                <a16:creationId xmlns:a16="http://schemas.microsoft.com/office/drawing/2014/main" id="{63CB96B3-9373-46BA-81B0-C26B31BCF782}"/>
              </a:ext>
            </a:extLst>
          </p:cNvPr>
          <p:cNvSpPr/>
          <p:nvPr/>
        </p:nvSpPr>
        <p:spPr>
          <a:xfrm>
            <a:off x="475078" y="3355733"/>
            <a:ext cx="2498775" cy="40510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Rohbau </a:t>
            </a:r>
          </a:p>
        </p:txBody>
      </p:sp>
      <p:sp>
        <p:nvSpPr>
          <p:cNvPr id="25" name="Richtungspfeil 4">
            <a:extLst>
              <a:ext uri="{FF2B5EF4-FFF2-40B4-BE49-F238E27FC236}">
                <a16:creationId xmlns:a16="http://schemas.microsoft.com/office/drawing/2014/main" id="{83E68C07-332D-4BF2-A20F-6FA3E26B21C0}"/>
              </a:ext>
            </a:extLst>
          </p:cNvPr>
          <p:cNvSpPr/>
          <p:nvPr/>
        </p:nvSpPr>
        <p:spPr>
          <a:xfrm>
            <a:off x="3307685" y="3267403"/>
            <a:ext cx="4072809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/>
          </a:p>
        </p:txBody>
      </p:sp>
      <p:sp>
        <p:nvSpPr>
          <p:cNvPr id="26" name="Abgerundetes Rechteck 15">
            <a:extLst>
              <a:ext uri="{FF2B5EF4-FFF2-40B4-BE49-F238E27FC236}">
                <a16:creationId xmlns:a16="http://schemas.microsoft.com/office/drawing/2014/main" id="{C2A71C6D-BDE8-407E-AE1B-7F506C7DA62C}"/>
              </a:ext>
            </a:extLst>
          </p:cNvPr>
          <p:cNvSpPr/>
          <p:nvPr/>
        </p:nvSpPr>
        <p:spPr>
          <a:xfrm>
            <a:off x="164746" y="2511561"/>
            <a:ext cx="3029948" cy="585607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Ausschreibung Bauhauptgewerke</a:t>
            </a:r>
          </a:p>
        </p:txBody>
      </p:sp>
      <p:sp>
        <p:nvSpPr>
          <p:cNvPr id="27" name="Richtungspfeil 11">
            <a:extLst>
              <a:ext uri="{FF2B5EF4-FFF2-40B4-BE49-F238E27FC236}">
                <a16:creationId xmlns:a16="http://schemas.microsoft.com/office/drawing/2014/main" id="{02119FF5-6D62-496D-8900-B9206DE805C7}"/>
              </a:ext>
            </a:extLst>
          </p:cNvPr>
          <p:cNvSpPr/>
          <p:nvPr/>
        </p:nvSpPr>
        <p:spPr>
          <a:xfrm>
            <a:off x="5287615" y="3980596"/>
            <a:ext cx="2708720" cy="38077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2" name="Richtungspfeil 11">
            <a:extLst>
              <a:ext uri="{FF2B5EF4-FFF2-40B4-BE49-F238E27FC236}">
                <a16:creationId xmlns:a16="http://schemas.microsoft.com/office/drawing/2014/main" id="{9E484975-FFB2-4B59-B572-0FE8399841D8}"/>
              </a:ext>
            </a:extLst>
          </p:cNvPr>
          <p:cNvSpPr/>
          <p:nvPr/>
        </p:nvSpPr>
        <p:spPr>
          <a:xfrm>
            <a:off x="5317529" y="4607778"/>
            <a:ext cx="4544928" cy="38077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3" name="Richtungspfeil 11">
            <a:extLst>
              <a:ext uri="{FF2B5EF4-FFF2-40B4-BE49-F238E27FC236}">
                <a16:creationId xmlns:a16="http://schemas.microsoft.com/office/drawing/2014/main" id="{49C419AE-3C11-4C0C-9402-58F0E245495C}"/>
              </a:ext>
            </a:extLst>
          </p:cNvPr>
          <p:cNvSpPr/>
          <p:nvPr/>
        </p:nvSpPr>
        <p:spPr>
          <a:xfrm>
            <a:off x="3331339" y="2566099"/>
            <a:ext cx="4141377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9" name="Abgerundetes Rechteck 15">
            <a:extLst>
              <a:ext uri="{FF2B5EF4-FFF2-40B4-BE49-F238E27FC236}">
                <a16:creationId xmlns:a16="http://schemas.microsoft.com/office/drawing/2014/main" id="{650EA3EB-54D5-4016-B76D-77AD8D304A79}"/>
              </a:ext>
            </a:extLst>
          </p:cNvPr>
          <p:cNvSpPr/>
          <p:nvPr/>
        </p:nvSpPr>
        <p:spPr>
          <a:xfrm>
            <a:off x="100741" y="3913387"/>
            <a:ext cx="3029948" cy="585607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Vergabe/Beginn Gerüstbau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061EEF-F480-EA40-A972-4C5CE5EAD04B}"/>
              </a:ext>
            </a:extLst>
          </p:cNvPr>
          <p:cNvGrpSpPr/>
          <p:nvPr/>
        </p:nvGrpSpPr>
        <p:grpSpPr>
          <a:xfrm>
            <a:off x="5022334" y="1499510"/>
            <a:ext cx="966230" cy="4827753"/>
            <a:chOff x="6046325" y="289367"/>
            <a:chExt cx="968838" cy="5948863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003D2D43-9FE5-CF42-AD8A-B75640581BDE}"/>
                </a:ext>
              </a:extLst>
            </p:cNvPr>
            <p:cNvCxnSpPr/>
            <p:nvPr/>
          </p:nvCxnSpPr>
          <p:spPr>
            <a:xfrm>
              <a:off x="6389225" y="289367"/>
              <a:ext cx="0" cy="5555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7DE290-3FD1-E240-89F6-ED7663C78FF4}"/>
                </a:ext>
              </a:extLst>
            </p:cNvPr>
            <p:cNvSpPr txBox="1"/>
            <p:nvPr/>
          </p:nvSpPr>
          <p:spPr>
            <a:xfrm>
              <a:off x="6046325" y="5868898"/>
              <a:ext cx="968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</p:grpSp>
      <p:sp>
        <p:nvSpPr>
          <p:cNvPr id="30" name="Abgerundetes Rechteck 15">
            <a:extLst>
              <a:ext uri="{FF2B5EF4-FFF2-40B4-BE49-F238E27FC236}">
                <a16:creationId xmlns:a16="http://schemas.microsoft.com/office/drawing/2014/main" id="{3295FE56-42E4-426F-A19E-36CE9E5FCC53}"/>
              </a:ext>
            </a:extLst>
          </p:cNvPr>
          <p:cNvSpPr/>
          <p:nvPr/>
        </p:nvSpPr>
        <p:spPr>
          <a:xfrm>
            <a:off x="139085" y="4632381"/>
            <a:ext cx="3029948" cy="585607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Vergabe/Beginn Zimmermann</a:t>
            </a:r>
          </a:p>
        </p:txBody>
      </p:sp>
    </p:spTree>
    <p:extLst>
      <p:ext uri="{BB962C8B-B14F-4D97-AF65-F5344CB8AC3E}">
        <p14:creationId xmlns:p14="http://schemas.microsoft.com/office/powerpoint/2010/main" val="381746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13396" y="1309604"/>
            <a:ext cx="8157286" cy="5129561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sz="1500" dirty="0"/>
              <a:t>Sachstand:</a:t>
            </a:r>
          </a:p>
          <a:p>
            <a:pPr algn="l"/>
            <a:r>
              <a:rPr lang="de-DE" sz="1500" dirty="0"/>
              <a:t>-&gt; Zur Zeit erfolgen weitere Prüfungen zu möglichen Fördermitteln</a:t>
            </a:r>
          </a:p>
          <a:p>
            <a:pPr algn="l"/>
            <a:r>
              <a:rPr lang="de-DE" sz="1500" dirty="0"/>
              <a:t>-&gt; Neuberechnung der möglichen Fördermittel sowie des Eigenmittel</a:t>
            </a:r>
          </a:p>
          <a:p>
            <a:pPr algn="l"/>
            <a:r>
              <a:rPr lang="de-DE" sz="1500" dirty="0"/>
              <a:t>	Informationen in den VWA</a:t>
            </a:r>
          </a:p>
          <a:p>
            <a:pPr algn="l"/>
            <a:r>
              <a:rPr lang="de-DE" sz="1500" dirty="0"/>
              <a:t>-&gt; Voraussichtlicher Projektstart 2023</a:t>
            </a:r>
          </a:p>
          <a:p>
            <a:pPr algn="l"/>
            <a:endParaRPr lang="de-DE" sz="1500" u="sng" dirty="0"/>
          </a:p>
          <a:p>
            <a:pPr algn="l"/>
            <a:r>
              <a:rPr lang="de-DE" sz="1500" dirty="0"/>
              <a:t>Details: </a:t>
            </a:r>
          </a:p>
          <a:p>
            <a:pPr algn="l"/>
            <a:r>
              <a:rPr lang="de-DE" sz="1500" dirty="0"/>
              <a:t>Gesamtsumme: 500 T€</a:t>
            </a:r>
          </a:p>
          <a:p>
            <a:pPr algn="l"/>
            <a:r>
              <a:rPr lang="de-DE" sz="1500" dirty="0"/>
              <a:t>Fördersumme: 475 T€</a:t>
            </a:r>
          </a:p>
          <a:p>
            <a:pPr algn="l"/>
            <a:r>
              <a:rPr lang="de-DE" sz="1500" dirty="0"/>
              <a:t>Eigenmittel: 25 T€</a:t>
            </a:r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3178098" y="724829"/>
            <a:ext cx="461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1.8. LED Umstellung</a:t>
            </a:r>
          </a:p>
        </p:txBody>
      </p:sp>
    </p:spTree>
    <p:extLst>
      <p:ext uri="{BB962C8B-B14F-4D97-AF65-F5344CB8AC3E}">
        <p14:creationId xmlns:p14="http://schemas.microsoft.com/office/powerpoint/2010/main" val="231403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82731" y="1239302"/>
            <a:ext cx="4627444" cy="4603273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200" dirty="0"/>
              <a:t>Finanzielle Beteiligung der Kommune über §6 EEG*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200" dirty="0"/>
              <a:t>einmalige Zahlung für die Errichtung von Infrastruktur auf Grundstücken der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u="sng" dirty="0"/>
              <a:t>Auslegung ist erfolgt. Aufarbeitung der Stellungnahmen durch die UKA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2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389131" y="786825"/>
            <a:ext cx="953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de-DE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1.9. PV-anlage Sagar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9DF2B0-3E15-4156-96CD-93458D5A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1753277"/>
            <a:ext cx="4306996" cy="46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4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82731" y="1239302"/>
            <a:ext cx="4627444" cy="4603273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Zeitplan: </a:t>
            </a:r>
          </a:p>
          <a:p>
            <a:pPr algn="l"/>
            <a:endParaRPr lang="de-DE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2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389131" y="786825"/>
            <a:ext cx="953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de-DE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1.9. PV-anlage Sagar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813B45-4860-4214-8A69-A0CF5D32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2439561"/>
            <a:ext cx="9525465" cy="33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13395" y="765111"/>
            <a:ext cx="7049674" cy="4807819"/>
          </a:xfrm>
        </p:spPr>
        <p:txBody>
          <a:bodyPr rtlCol="0"/>
          <a:lstStyle/>
          <a:p>
            <a:pPr algn="l" rtl="0"/>
            <a:r>
              <a:rPr lang="de-DE" dirty="0"/>
              <a:t>	Aktuelle Themen der Gemeinde</a:t>
            </a:r>
          </a:p>
          <a:p>
            <a:pPr algn="l" rtl="0"/>
            <a:r>
              <a:rPr lang="de-DE" dirty="0"/>
              <a:t>1. 	TOP Themen der Gemeinde Krauschwitz</a:t>
            </a:r>
          </a:p>
          <a:p>
            <a:pPr algn="l" rtl="0"/>
            <a:r>
              <a:rPr lang="de-DE" sz="1400" dirty="0"/>
              <a:t>1.1.</a:t>
            </a:r>
            <a:r>
              <a:rPr lang="de-DE" dirty="0"/>
              <a:t>	</a:t>
            </a:r>
            <a:r>
              <a:rPr lang="de-DE" sz="1400" dirty="0"/>
              <a:t>Mehrzweckgebäude Krauschwitz</a:t>
            </a:r>
          </a:p>
          <a:p>
            <a:pPr algn="l"/>
            <a:r>
              <a:rPr lang="de-DE" sz="1400" dirty="0"/>
              <a:t>1.2.	Sachstand Jungendtreff </a:t>
            </a:r>
          </a:p>
          <a:p>
            <a:pPr algn="l" rtl="0"/>
            <a:r>
              <a:rPr lang="de-DE" sz="1400" dirty="0"/>
              <a:t>1.3.	Mittel Stärkung ländlichen Raum bezogen auf das Budget		Ortschaftsrat</a:t>
            </a:r>
          </a:p>
          <a:p>
            <a:pPr algn="l" rtl="0"/>
            <a:r>
              <a:rPr lang="de-DE" sz="1400" dirty="0"/>
              <a:t>1.4.	Sanierung</a:t>
            </a:r>
            <a:r>
              <a:rPr lang="de-DE" dirty="0"/>
              <a:t> </a:t>
            </a:r>
            <a:r>
              <a:rPr lang="de-DE" sz="1400" dirty="0"/>
              <a:t>OS</a:t>
            </a:r>
            <a:r>
              <a:rPr lang="de-DE" dirty="0"/>
              <a:t> </a:t>
            </a:r>
            <a:r>
              <a:rPr lang="de-DE" sz="1400" dirty="0"/>
              <a:t>Krauschwitz</a:t>
            </a:r>
          </a:p>
          <a:p>
            <a:pPr algn="l"/>
            <a:r>
              <a:rPr lang="de-DE" sz="1400" dirty="0"/>
              <a:t>1.5.	Sachstand Sanierung Ortsstraßen/ Oder- Neißeradweges</a:t>
            </a:r>
          </a:p>
          <a:p>
            <a:pPr algn="l" rtl="0"/>
            <a:r>
              <a:rPr lang="de-DE" sz="1400" dirty="0"/>
              <a:t>1.6.	Sachstand Erlebniswelt Krauschwitz</a:t>
            </a:r>
          </a:p>
          <a:p>
            <a:pPr algn="l" rtl="0"/>
            <a:r>
              <a:rPr lang="de-DE" sz="1400" dirty="0"/>
              <a:t>1.7. 	Gerätehaus Skerbersdorf</a:t>
            </a:r>
          </a:p>
          <a:p>
            <a:pPr algn="l"/>
            <a:r>
              <a:rPr lang="de-DE" sz="1400" dirty="0"/>
              <a:t>1.8.	LED-Umstellung</a:t>
            </a:r>
          </a:p>
          <a:p>
            <a:pPr algn="l" rtl="0"/>
            <a:r>
              <a:rPr lang="de-DE" sz="1400" dirty="0"/>
              <a:t>1.9	PV-anlage Sagar	</a:t>
            </a:r>
          </a:p>
          <a:p>
            <a:pPr algn="l" rtl="0"/>
            <a:r>
              <a:rPr lang="de-DE" sz="1400" dirty="0"/>
              <a:t>1.10	OU Krauschwitz</a:t>
            </a:r>
          </a:p>
          <a:p>
            <a:pPr marL="457200" indent="-457200" algn="l" rtl="0">
              <a:buAutoNum type="arabicPeriod" startAt="2"/>
            </a:pPr>
            <a:r>
              <a:rPr lang="de-DE" dirty="0"/>
              <a:t>Termine</a:t>
            </a:r>
          </a:p>
          <a:p>
            <a:pPr marL="457200" indent="-457200" algn="l" rtl="0">
              <a:buAutoNum type="arabicPeriod" startAt="2"/>
            </a:pPr>
            <a:r>
              <a:rPr lang="de-DE" dirty="0"/>
              <a:t>Sonstiges</a:t>
            </a:r>
          </a:p>
        </p:txBody>
      </p:sp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82731" y="1239302"/>
            <a:ext cx="4627444" cy="4603273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Derzeit erfolgt eine EntwurfsPlanung, welche im 1. Quartal vorgestellt werden soll.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Terminabstimmung am 28.02.2023 mit LASUV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Vorstellung Mai 2023 / Einladung folgt.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2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389131" y="786825"/>
            <a:ext cx="953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de-DE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1.10. OU Krauschwitz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52DEF2F-3C1F-4163-963B-48EAC4DF87E0}"/>
              </a:ext>
            </a:extLst>
          </p:cNvPr>
          <p:cNvGrpSpPr/>
          <p:nvPr/>
        </p:nvGrpSpPr>
        <p:grpSpPr bwMode="auto">
          <a:xfrm>
            <a:off x="5156277" y="1560599"/>
            <a:ext cx="5109796" cy="4822581"/>
            <a:chOff x="0" y="0"/>
            <a:chExt cx="4959350" cy="496411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5304DBF-E45E-478A-BFAF-81B36D82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5" t="5888" r="5222" b="4398"/>
            <a:stretch>
              <a:fillRect/>
            </a:stretch>
          </p:blipFill>
          <p:spPr bwMode="auto">
            <a:xfrm>
              <a:off x="0" y="0"/>
              <a:ext cx="4959350" cy="496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8358BFA-C5A2-4EBE-B74B-D5649198D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9367" y="1827091"/>
              <a:ext cx="387350" cy="208280"/>
              <a:chOff x="2569367" y="1827091"/>
              <a:chExt cx="387350" cy="208280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2861626-2E6C-4F86-A678-76EA2201A697}"/>
                  </a:ext>
                </a:extLst>
              </p:cNvPr>
              <p:cNvSpPr/>
              <p:nvPr/>
            </p:nvSpPr>
            <p:spPr>
              <a:xfrm>
                <a:off x="2654300" y="1878012"/>
                <a:ext cx="166688" cy="11906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endParaRPr lang="de-DE" dirty="0"/>
              </a:p>
            </p:txBody>
          </p:sp>
          <p:sp>
            <p:nvSpPr>
              <p:cNvPr id="11" name="Textfeld 6">
                <a:extLst>
                  <a:ext uri="{FF2B5EF4-FFF2-40B4-BE49-F238E27FC236}">
                    <a16:creationId xmlns:a16="http://schemas.microsoft.com/office/drawing/2014/main" id="{970EB7EC-D811-4110-A148-29B872EDE8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9367" y="1827091"/>
                <a:ext cx="387350" cy="208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eaLnBrk="0" fontAlgn="base" hangingPunct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800" b="1" kern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5</a:t>
                </a:r>
                <a:endParaRPr lang="de-DE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860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34168" y="1390262"/>
            <a:ext cx="9607739" cy="4890736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  <a:t>ortschaftsratssitzung  				22.03.2023		Beginn: 18:00 Uhr </a:t>
            </a: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  <a:t>Hauptausschuss					03.04.22023	 	Beginn: 17:00 Uhr</a:t>
            </a: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  <a:t>Gemeinderatssitzung : 				18.04.2023		Beginn: 18:00 Uhr</a:t>
            </a: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de-DE" smtClean="0">
                <a:solidFill>
                  <a:schemeClr val="bg1"/>
                </a:solidFill>
              </a:rPr>
              <a:pPr algn="ctr" rtl="0"/>
              <a:t>21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21" y="5698531"/>
            <a:ext cx="1058027" cy="108372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7A3196A-A76D-47F1-A8FB-7438D050CE4B}"/>
              </a:ext>
            </a:extLst>
          </p:cNvPr>
          <p:cNvSpPr txBox="1">
            <a:spLocks/>
          </p:cNvSpPr>
          <p:nvPr/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2. Termine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2CC3B2-A517-4628-93BE-7F0EA86CC1C8}"/>
              </a:ext>
            </a:extLst>
          </p:cNvPr>
          <p:cNvSpPr txBox="1"/>
          <p:nvPr/>
        </p:nvSpPr>
        <p:spPr>
          <a:xfrm>
            <a:off x="2960055" y="6280997"/>
            <a:ext cx="742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Details zu den einzelnen Veranstaltungen werden ortsüblich bekanntgegeben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FAFF5D1-5BBA-4C43-B95F-303A8A44EEAC}"/>
              </a:ext>
            </a:extLst>
          </p:cNvPr>
          <p:cNvSpPr txBox="1">
            <a:spLocks/>
          </p:cNvSpPr>
          <p:nvPr/>
        </p:nvSpPr>
        <p:spPr bwMode="gray">
          <a:xfrm>
            <a:off x="921442" y="7837715"/>
            <a:ext cx="8161162" cy="7132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F6FF4CB-02CF-4E9D-B34C-3F109A73871D" descr="F0CCBDF3-22A6-41AD-89D9-B9D8ED3786C0">
            <a:extLst>
              <a:ext uri="{FF2B5EF4-FFF2-40B4-BE49-F238E27FC236}">
                <a16:creationId xmlns:a16="http://schemas.microsoft.com/office/drawing/2014/main" id="{1B5B74A3-8F36-4AFF-9750-C88B45F8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61" y="3027593"/>
            <a:ext cx="2194982" cy="31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3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de-DE" dirty="0"/>
              <a:t>Vielen Dank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de-DE" smtClean="0"/>
              <a:pPr rtl="0"/>
              <a:t>22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Ihr Bürgermeister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21" y="5698531"/>
            <a:ext cx="1058027" cy="1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4744DF-C16D-4847-AAE6-50A737C26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37275"/>
              </p:ext>
            </p:extLst>
          </p:nvPr>
        </p:nvGraphicFramePr>
        <p:xfrm>
          <a:off x="3237475" y="1057643"/>
          <a:ext cx="8323152" cy="488067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4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5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2701840678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3973230928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3565676895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638693614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769647634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3345608757"/>
                    </a:ext>
                  </a:extLst>
                </a:gridCol>
              </a:tblGrid>
              <a:tr h="697239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Sep.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Okt.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Nov.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März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1852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0814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1663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2658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72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061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98915"/>
                  </a:ext>
                </a:extLst>
              </a:tr>
            </a:tbl>
          </a:graphicData>
        </a:graphic>
      </p:graphicFrame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3F1A1AE5-AE4D-D349-B3AF-8AEBF517C31A}"/>
              </a:ext>
            </a:extLst>
          </p:cNvPr>
          <p:cNvSpPr/>
          <p:nvPr/>
        </p:nvSpPr>
        <p:spPr>
          <a:xfrm>
            <a:off x="3294264" y="3295422"/>
            <a:ext cx="8007504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500" dirty="0"/>
              <a:t>Zeitverzug / keine Kostenerhöhung ersichtlich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9F5AC0B-AF9F-A943-A785-245BD12B8E63}"/>
              </a:ext>
            </a:extLst>
          </p:cNvPr>
          <p:cNvSpPr/>
          <p:nvPr/>
        </p:nvSpPr>
        <p:spPr>
          <a:xfrm>
            <a:off x="247689" y="1868432"/>
            <a:ext cx="2724713" cy="422526"/>
          </a:xfrm>
          <a:prstGeom prst="roundRect">
            <a:avLst/>
          </a:prstGeom>
          <a:solidFill>
            <a:srgbClr val="BF67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1.1 Mehrzweckgebäude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E79D6FD-2676-6848-A9B7-ABED1163ED7C}"/>
              </a:ext>
            </a:extLst>
          </p:cNvPr>
          <p:cNvSpPr/>
          <p:nvPr/>
        </p:nvSpPr>
        <p:spPr>
          <a:xfrm>
            <a:off x="134543" y="3205175"/>
            <a:ext cx="3029948" cy="585607"/>
          </a:xfrm>
          <a:prstGeom prst="roundRect">
            <a:avLst/>
          </a:prstGeom>
          <a:solidFill>
            <a:srgbClr val="BF67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1.3. Mittel Stärkung ländlicher Raum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D9816C-6B3B-E743-AB05-00A73F4562ED}"/>
              </a:ext>
            </a:extLst>
          </p:cNvPr>
          <p:cNvSpPr txBox="1"/>
          <p:nvPr/>
        </p:nvSpPr>
        <p:spPr>
          <a:xfrm>
            <a:off x="2335862" y="282922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1.1. Investitionsvorhaben</a:t>
            </a:r>
          </a:p>
        </p:txBody>
      </p:sp>
      <p:sp>
        <p:nvSpPr>
          <p:cNvPr id="18" name="Abgerundetes Rechteck 13">
            <a:extLst>
              <a:ext uri="{FF2B5EF4-FFF2-40B4-BE49-F238E27FC236}">
                <a16:creationId xmlns:a16="http://schemas.microsoft.com/office/drawing/2014/main" id="{2C4492B1-5DC2-4B4F-929C-EBED48264A87}"/>
              </a:ext>
            </a:extLst>
          </p:cNvPr>
          <p:cNvSpPr/>
          <p:nvPr/>
        </p:nvSpPr>
        <p:spPr>
          <a:xfrm>
            <a:off x="247689" y="2410577"/>
            <a:ext cx="2717099" cy="517551"/>
          </a:xfrm>
          <a:prstGeom prst="roundRect">
            <a:avLst/>
          </a:prstGeom>
          <a:solidFill>
            <a:srgbClr val="BF67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1.2. Jugendtreff Keula</a:t>
            </a:r>
          </a:p>
        </p:txBody>
      </p:sp>
      <p:sp>
        <p:nvSpPr>
          <p:cNvPr id="21" name="Abgerundetes Rechteck 15">
            <a:extLst>
              <a:ext uri="{FF2B5EF4-FFF2-40B4-BE49-F238E27FC236}">
                <a16:creationId xmlns:a16="http://schemas.microsoft.com/office/drawing/2014/main" id="{63CB96B3-9373-46BA-81B0-C26B31BCF782}"/>
              </a:ext>
            </a:extLst>
          </p:cNvPr>
          <p:cNvSpPr/>
          <p:nvPr/>
        </p:nvSpPr>
        <p:spPr>
          <a:xfrm>
            <a:off x="303742" y="4652829"/>
            <a:ext cx="2727211" cy="4051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1.5. Sanierung Ortsstraßen  </a:t>
            </a:r>
          </a:p>
        </p:txBody>
      </p:sp>
      <p:sp>
        <p:nvSpPr>
          <p:cNvPr id="25" name="Richtungspfeil 4">
            <a:extLst>
              <a:ext uri="{FF2B5EF4-FFF2-40B4-BE49-F238E27FC236}">
                <a16:creationId xmlns:a16="http://schemas.microsoft.com/office/drawing/2014/main" id="{83E68C07-332D-4BF2-A20F-6FA3E26B21C0}"/>
              </a:ext>
            </a:extLst>
          </p:cNvPr>
          <p:cNvSpPr/>
          <p:nvPr/>
        </p:nvSpPr>
        <p:spPr>
          <a:xfrm>
            <a:off x="3375701" y="3952037"/>
            <a:ext cx="8007487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Im Plan</a:t>
            </a:r>
          </a:p>
        </p:txBody>
      </p:sp>
      <p:sp>
        <p:nvSpPr>
          <p:cNvPr id="26" name="Abgerundetes Rechteck 15">
            <a:extLst>
              <a:ext uri="{FF2B5EF4-FFF2-40B4-BE49-F238E27FC236}">
                <a16:creationId xmlns:a16="http://schemas.microsoft.com/office/drawing/2014/main" id="{C2A71C6D-BDE8-407E-AE1B-7F506C7DA62C}"/>
              </a:ext>
            </a:extLst>
          </p:cNvPr>
          <p:cNvSpPr/>
          <p:nvPr/>
        </p:nvSpPr>
        <p:spPr>
          <a:xfrm>
            <a:off x="91264" y="4062205"/>
            <a:ext cx="3029948" cy="405101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1.4. Sanierung Oberschule</a:t>
            </a:r>
          </a:p>
        </p:txBody>
      </p:sp>
      <p:sp>
        <p:nvSpPr>
          <p:cNvPr id="22" name="Richtungspfeil 5">
            <a:extLst>
              <a:ext uri="{FF2B5EF4-FFF2-40B4-BE49-F238E27FC236}">
                <a16:creationId xmlns:a16="http://schemas.microsoft.com/office/drawing/2014/main" id="{9FC32BA8-A723-491D-8F9E-A23065F83AC6}"/>
              </a:ext>
            </a:extLst>
          </p:cNvPr>
          <p:cNvSpPr/>
          <p:nvPr/>
        </p:nvSpPr>
        <p:spPr>
          <a:xfrm>
            <a:off x="3446767" y="2558263"/>
            <a:ext cx="7855002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500" dirty="0"/>
              <a:t>Im Plan</a:t>
            </a:r>
          </a:p>
        </p:txBody>
      </p:sp>
      <p:sp>
        <p:nvSpPr>
          <p:cNvPr id="23" name="Richtungspfeil 4">
            <a:extLst>
              <a:ext uri="{FF2B5EF4-FFF2-40B4-BE49-F238E27FC236}">
                <a16:creationId xmlns:a16="http://schemas.microsoft.com/office/drawing/2014/main" id="{2952697C-9269-4DB0-9556-31F958630EDC}"/>
              </a:ext>
            </a:extLst>
          </p:cNvPr>
          <p:cNvSpPr/>
          <p:nvPr/>
        </p:nvSpPr>
        <p:spPr>
          <a:xfrm>
            <a:off x="3375700" y="4616869"/>
            <a:ext cx="8007487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Bauverzug für Teilprojekt Töpferweg und 2 BA Radwanderweg (keine Kostenerhöhung)</a:t>
            </a:r>
          </a:p>
        </p:txBody>
      </p:sp>
      <p:sp>
        <p:nvSpPr>
          <p:cNvPr id="28" name="Abgerundetes Rechteck 15">
            <a:extLst>
              <a:ext uri="{FF2B5EF4-FFF2-40B4-BE49-F238E27FC236}">
                <a16:creationId xmlns:a16="http://schemas.microsoft.com/office/drawing/2014/main" id="{E33A2733-6765-4D12-A598-8219B42B59EB}"/>
              </a:ext>
            </a:extLst>
          </p:cNvPr>
          <p:cNvSpPr/>
          <p:nvPr/>
        </p:nvSpPr>
        <p:spPr>
          <a:xfrm>
            <a:off x="122901" y="5347649"/>
            <a:ext cx="2966673" cy="52322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1.7. Neubau FF-Gerätehaus Skerbersdorf</a:t>
            </a:r>
          </a:p>
        </p:txBody>
      </p:sp>
      <p:sp>
        <p:nvSpPr>
          <p:cNvPr id="29" name="Richtungspfeil 4">
            <a:extLst>
              <a:ext uri="{FF2B5EF4-FFF2-40B4-BE49-F238E27FC236}">
                <a16:creationId xmlns:a16="http://schemas.microsoft.com/office/drawing/2014/main" id="{8D73CB78-0A2E-4941-A7A2-DAD8F68D86F2}"/>
              </a:ext>
            </a:extLst>
          </p:cNvPr>
          <p:cNvSpPr/>
          <p:nvPr/>
        </p:nvSpPr>
        <p:spPr>
          <a:xfrm>
            <a:off x="3446766" y="5326608"/>
            <a:ext cx="8007487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Im Plan / keine Kostenerhöhung ersichtlich</a:t>
            </a:r>
          </a:p>
        </p:txBody>
      </p:sp>
      <p:sp>
        <p:nvSpPr>
          <p:cNvPr id="30" name="Richtungspfeil 5">
            <a:extLst>
              <a:ext uri="{FF2B5EF4-FFF2-40B4-BE49-F238E27FC236}">
                <a16:creationId xmlns:a16="http://schemas.microsoft.com/office/drawing/2014/main" id="{7B89D0D5-21DF-4C96-BB61-5475B6B41D5F}"/>
              </a:ext>
            </a:extLst>
          </p:cNvPr>
          <p:cNvSpPr/>
          <p:nvPr/>
        </p:nvSpPr>
        <p:spPr>
          <a:xfrm>
            <a:off x="3446766" y="1858599"/>
            <a:ext cx="7936420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500" dirty="0"/>
              <a:t>Im Plan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061EEF-F480-EA40-A972-4C5CE5EAD04B}"/>
              </a:ext>
            </a:extLst>
          </p:cNvPr>
          <p:cNvGrpSpPr/>
          <p:nvPr/>
        </p:nvGrpSpPr>
        <p:grpSpPr>
          <a:xfrm>
            <a:off x="9042349" y="1565289"/>
            <a:ext cx="966230" cy="4658669"/>
            <a:chOff x="6046325" y="497716"/>
            <a:chExt cx="968838" cy="574051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7DE290-3FD1-E240-89F6-ED7663C78FF4}"/>
                </a:ext>
              </a:extLst>
            </p:cNvPr>
            <p:cNvSpPr txBox="1"/>
            <p:nvPr/>
          </p:nvSpPr>
          <p:spPr>
            <a:xfrm>
              <a:off x="6046325" y="5868898"/>
              <a:ext cx="968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003D2D43-9FE5-CF42-AD8A-B75640581BDE}"/>
                </a:ext>
              </a:extLst>
            </p:cNvPr>
            <p:cNvCxnSpPr/>
            <p:nvPr/>
          </p:nvCxnSpPr>
          <p:spPr>
            <a:xfrm>
              <a:off x="6389225" y="497716"/>
              <a:ext cx="0" cy="5555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reieck 19">
            <a:extLst>
              <a:ext uri="{FF2B5EF4-FFF2-40B4-BE49-F238E27FC236}">
                <a16:creationId xmlns:a16="http://schemas.microsoft.com/office/drawing/2014/main" id="{BCB040F8-5A53-294C-9553-194F7C4866DD}"/>
              </a:ext>
            </a:extLst>
          </p:cNvPr>
          <p:cNvSpPr/>
          <p:nvPr/>
        </p:nvSpPr>
        <p:spPr>
          <a:xfrm rot="10800000">
            <a:off x="9101319" y="1342408"/>
            <a:ext cx="566014" cy="5826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91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16606" y="1486732"/>
            <a:ext cx="8703696" cy="4653075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/>
              <a:t>Derzeit: Abstimmung SIB und SAB zum Förermittelantrag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Kostenberechnung und Erstellung des Fördermittelantrages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Abriss: Ausschrei</a:t>
            </a:r>
            <a:r>
              <a:rPr lang="de-DE" sz="1500" u="sng" dirty="0"/>
              <a:t>bung und Vergabe KW: 12 Vergabe: GR-Sitzung:04/2023</a:t>
            </a:r>
            <a:endParaRPr lang="de-DE" sz="1500" u="sng" dirty="0">
              <a:solidFill>
                <a:schemeClr val="bg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de-DE" sz="1500" u="sng" dirty="0">
              <a:solidFill>
                <a:schemeClr val="bg1"/>
              </a:solidFill>
            </a:endParaRPr>
          </a:p>
          <a:p>
            <a:pPr algn="l"/>
            <a:r>
              <a:rPr lang="de-DE" dirty="0"/>
              <a:t>Nächste Schritte: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Einreichung Förermittelantrag 03/2023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Einreichung Bauantrag 05/2023</a:t>
            </a:r>
          </a:p>
          <a:p>
            <a:pPr algn="l"/>
            <a:r>
              <a:rPr lang="de-DE" sz="1500" u="sng" dirty="0"/>
              <a:t>-&gt; FÖ-Antrag muss bis 31.03.2023 gestellt sein</a:t>
            </a:r>
          </a:p>
          <a:p>
            <a:pPr algn="l"/>
            <a:r>
              <a:rPr lang="de-DE" sz="1500" dirty="0"/>
              <a:t>Gesamtkosten für das Projekt:</a:t>
            </a:r>
          </a:p>
          <a:p>
            <a:pPr algn="l"/>
            <a:r>
              <a:rPr lang="de-DE" sz="1500" b="0" dirty="0"/>
              <a:t>Gesamtkosten: 6.040.000 € </a:t>
            </a:r>
          </a:p>
          <a:p>
            <a:pPr algn="l"/>
            <a:r>
              <a:rPr lang="de-DE" sz="1500" b="0" dirty="0"/>
              <a:t>Eigenanteil:  342.736 €	</a:t>
            </a:r>
          </a:p>
          <a:p>
            <a:pPr algn="l"/>
            <a:r>
              <a:rPr lang="de-DE" sz="1500" b="0" dirty="0"/>
              <a:t>FÖ-Summe: 5.697.264 €</a:t>
            </a:r>
            <a:r>
              <a:rPr lang="de-DE" sz="1500" dirty="0"/>
              <a:t> </a:t>
            </a:r>
            <a:endParaRPr lang="de-DE" sz="1500" b="0" dirty="0"/>
          </a:p>
          <a:p>
            <a:pPr algn="l"/>
            <a:r>
              <a:rPr lang="de-DE" b="0" dirty="0"/>
              <a:t>	</a:t>
            </a:r>
          </a:p>
          <a:p>
            <a:pPr algn="l"/>
            <a:endParaRPr lang="de-DE" sz="14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512956" y="786825"/>
            <a:ext cx="9534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1.1. Mehrzweckgebäude im Ortszentrum Leuchtturmprojekt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875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4744DF-C16D-4847-AAE6-50A737C26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84194"/>
              </p:ext>
            </p:extLst>
          </p:nvPr>
        </p:nvGraphicFramePr>
        <p:xfrm>
          <a:off x="3237475" y="1057643"/>
          <a:ext cx="7865955" cy="488067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588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8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2701840678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835074010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1046796251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1246106850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2591320642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2733951720"/>
                    </a:ext>
                  </a:extLst>
                </a:gridCol>
              </a:tblGrid>
              <a:tr h="697239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Sep.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Okt.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Nov.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März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1852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0814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1663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2658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72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061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98915"/>
                  </a:ext>
                </a:extLst>
              </a:tr>
            </a:tbl>
          </a:graphicData>
        </a:graphic>
      </p:graphicFrame>
      <p:sp>
        <p:nvSpPr>
          <p:cNvPr id="6" name="Richtungspfeil 5">
            <a:extLst>
              <a:ext uri="{FF2B5EF4-FFF2-40B4-BE49-F238E27FC236}">
                <a16:creationId xmlns:a16="http://schemas.microsoft.com/office/drawing/2014/main" id="{67FBEAC4-CBFE-AA47-A85E-111497D6C5B8}"/>
              </a:ext>
            </a:extLst>
          </p:cNvPr>
          <p:cNvSpPr/>
          <p:nvPr/>
        </p:nvSpPr>
        <p:spPr>
          <a:xfrm>
            <a:off x="3375390" y="2589099"/>
            <a:ext cx="5407407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Abstimmung zu den finalen Kostenbestandteilen</a:t>
            </a: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3F1A1AE5-AE4D-D349-B3AF-8AEBF517C31A}"/>
              </a:ext>
            </a:extLst>
          </p:cNvPr>
          <p:cNvSpPr/>
          <p:nvPr/>
        </p:nvSpPr>
        <p:spPr>
          <a:xfrm>
            <a:off x="5700093" y="3295422"/>
            <a:ext cx="1770325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9F5AC0B-AF9F-A943-A785-245BD12B8E63}"/>
              </a:ext>
            </a:extLst>
          </p:cNvPr>
          <p:cNvSpPr/>
          <p:nvPr/>
        </p:nvSpPr>
        <p:spPr>
          <a:xfrm>
            <a:off x="673781" y="1856003"/>
            <a:ext cx="2392705" cy="42252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Abstimmung Planer/Nutzer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E79D6FD-2676-6848-A9B7-ABED1163ED7C}"/>
              </a:ext>
            </a:extLst>
          </p:cNvPr>
          <p:cNvSpPr/>
          <p:nvPr/>
        </p:nvSpPr>
        <p:spPr>
          <a:xfrm>
            <a:off x="72756" y="3194873"/>
            <a:ext cx="3029948" cy="585607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Vorstellung/Abstimmung Gemeinderat</a:t>
            </a:r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BCB040F8-5A53-294C-9553-194F7C4866DD}"/>
              </a:ext>
            </a:extLst>
          </p:cNvPr>
          <p:cNvSpPr/>
          <p:nvPr/>
        </p:nvSpPr>
        <p:spPr>
          <a:xfrm rot="10800000">
            <a:off x="8670799" y="1417884"/>
            <a:ext cx="566014" cy="5826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D9816C-6B3B-E743-AB05-00A73F4562ED}"/>
              </a:ext>
            </a:extLst>
          </p:cNvPr>
          <p:cNvSpPr txBox="1"/>
          <p:nvPr/>
        </p:nvSpPr>
        <p:spPr>
          <a:xfrm>
            <a:off x="2335862" y="282922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1.1. Mehrzweckgebäude im Ortszentrum </a:t>
            </a:r>
          </a:p>
        </p:txBody>
      </p:sp>
      <p:sp>
        <p:nvSpPr>
          <p:cNvPr id="19" name="Abgerundetes Rechteck 15">
            <a:extLst>
              <a:ext uri="{FF2B5EF4-FFF2-40B4-BE49-F238E27FC236}">
                <a16:creationId xmlns:a16="http://schemas.microsoft.com/office/drawing/2014/main" id="{56351DA5-2C31-4864-8E16-24BDF130A552}"/>
              </a:ext>
            </a:extLst>
          </p:cNvPr>
          <p:cNvSpPr/>
          <p:nvPr/>
        </p:nvSpPr>
        <p:spPr>
          <a:xfrm>
            <a:off x="316142" y="3912976"/>
            <a:ext cx="2786562" cy="585607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Abstimmung Bauaufsichtsbehörden </a:t>
            </a:r>
          </a:p>
        </p:txBody>
      </p:sp>
      <p:sp>
        <p:nvSpPr>
          <p:cNvPr id="21" name="Abgerundetes Rechteck 15">
            <a:extLst>
              <a:ext uri="{FF2B5EF4-FFF2-40B4-BE49-F238E27FC236}">
                <a16:creationId xmlns:a16="http://schemas.microsoft.com/office/drawing/2014/main" id="{63CB96B3-9373-46BA-81B0-C26B31BCF782}"/>
              </a:ext>
            </a:extLst>
          </p:cNvPr>
          <p:cNvSpPr/>
          <p:nvPr/>
        </p:nvSpPr>
        <p:spPr>
          <a:xfrm>
            <a:off x="560887" y="5401224"/>
            <a:ext cx="2498775" cy="4051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Ausführungsplanung </a:t>
            </a:r>
          </a:p>
        </p:txBody>
      </p:sp>
      <p:sp>
        <p:nvSpPr>
          <p:cNvPr id="25" name="Richtungspfeil 4">
            <a:extLst>
              <a:ext uri="{FF2B5EF4-FFF2-40B4-BE49-F238E27FC236}">
                <a16:creationId xmlns:a16="http://schemas.microsoft.com/office/drawing/2014/main" id="{83E68C07-332D-4BF2-A20F-6FA3E26B21C0}"/>
              </a:ext>
            </a:extLst>
          </p:cNvPr>
          <p:cNvSpPr/>
          <p:nvPr/>
        </p:nvSpPr>
        <p:spPr>
          <a:xfrm>
            <a:off x="3635055" y="4003223"/>
            <a:ext cx="3070478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/>
          </a:p>
        </p:txBody>
      </p:sp>
      <p:sp>
        <p:nvSpPr>
          <p:cNvPr id="26" name="Abgerundetes Rechteck 15">
            <a:extLst>
              <a:ext uri="{FF2B5EF4-FFF2-40B4-BE49-F238E27FC236}">
                <a16:creationId xmlns:a16="http://schemas.microsoft.com/office/drawing/2014/main" id="{C2A71C6D-BDE8-407E-AE1B-7F506C7DA62C}"/>
              </a:ext>
            </a:extLst>
          </p:cNvPr>
          <p:cNvSpPr/>
          <p:nvPr/>
        </p:nvSpPr>
        <p:spPr>
          <a:xfrm>
            <a:off x="48375" y="4683121"/>
            <a:ext cx="3029948" cy="585607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FÖ-Antrag + Bauantrag</a:t>
            </a:r>
          </a:p>
        </p:txBody>
      </p:sp>
      <p:sp>
        <p:nvSpPr>
          <p:cNvPr id="27" name="Richtungspfeil 11">
            <a:extLst>
              <a:ext uri="{FF2B5EF4-FFF2-40B4-BE49-F238E27FC236}">
                <a16:creationId xmlns:a16="http://schemas.microsoft.com/office/drawing/2014/main" id="{02119FF5-6D62-496D-8900-B9206DE805C7}"/>
              </a:ext>
            </a:extLst>
          </p:cNvPr>
          <p:cNvSpPr/>
          <p:nvPr/>
        </p:nvSpPr>
        <p:spPr>
          <a:xfrm>
            <a:off x="6876661" y="4709546"/>
            <a:ext cx="3974551" cy="38077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2" name="Abgerundetes Rechteck 15">
            <a:extLst>
              <a:ext uri="{FF2B5EF4-FFF2-40B4-BE49-F238E27FC236}">
                <a16:creationId xmlns:a16="http://schemas.microsoft.com/office/drawing/2014/main" id="{92EF4551-E581-4C54-AFD2-0957AAA4E6FE}"/>
              </a:ext>
            </a:extLst>
          </p:cNvPr>
          <p:cNvSpPr/>
          <p:nvPr/>
        </p:nvSpPr>
        <p:spPr>
          <a:xfrm>
            <a:off x="523312" y="2614778"/>
            <a:ext cx="2543175" cy="4216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Entwurfsplanung 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061EEF-F480-EA40-A972-4C5CE5EAD04B}"/>
              </a:ext>
            </a:extLst>
          </p:cNvPr>
          <p:cNvGrpSpPr/>
          <p:nvPr/>
        </p:nvGrpSpPr>
        <p:grpSpPr>
          <a:xfrm>
            <a:off x="8611829" y="1499099"/>
            <a:ext cx="966230" cy="4827753"/>
            <a:chOff x="6046325" y="289367"/>
            <a:chExt cx="968838" cy="5948863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003D2D43-9FE5-CF42-AD8A-B75640581BDE}"/>
                </a:ext>
              </a:extLst>
            </p:cNvPr>
            <p:cNvCxnSpPr/>
            <p:nvPr/>
          </p:nvCxnSpPr>
          <p:spPr>
            <a:xfrm>
              <a:off x="6389225" y="289367"/>
              <a:ext cx="0" cy="5555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7DE290-3FD1-E240-89F6-ED7663C78FF4}"/>
                </a:ext>
              </a:extLst>
            </p:cNvPr>
            <p:cNvSpPr txBox="1"/>
            <p:nvPr/>
          </p:nvSpPr>
          <p:spPr>
            <a:xfrm>
              <a:off x="6046325" y="5868898"/>
              <a:ext cx="968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6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60623" y="1598700"/>
            <a:ext cx="8703696" cy="4653075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500" u="sng" dirty="0" err="1"/>
              <a:t>Grundrisssplaung</a:t>
            </a:r>
            <a:r>
              <a:rPr lang="de-DE" sz="1500" u="sng" dirty="0"/>
              <a:t> mit Nutzern abgestimmt</a:t>
            </a:r>
          </a:p>
          <a:p>
            <a:pPr algn="l"/>
            <a:endParaRPr lang="de-DE" sz="1500" u="sng" dirty="0"/>
          </a:p>
          <a:p>
            <a:pPr algn="l"/>
            <a:r>
              <a:rPr lang="de-DE" dirty="0"/>
              <a:t>Nächste Schritte: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1. </a:t>
            </a:r>
            <a:r>
              <a:rPr lang="de-DE" sz="1500" u="sng" dirty="0" err="1">
                <a:solidFill>
                  <a:schemeClr val="bg1"/>
                </a:solidFill>
              </a:rPr>
              <a:t>Entwurfplaung</a:t>
            </a:r>
            <a:r>
              <a:rPr lang="de-DE" sz="1500" u="sng" dirty="0">
                <a:solidFill>
                  <a:schemeClr val="bg1"/>
                </a:solidFill>
              </a:rPr>
              <a:t> bis </a:t>
            </a:r>
            <a:r>
              <a:rPr lang="de-DE" sz="1500" u="sng" dirty="0" err="1">
                <a:solidFill>
                  <a:schemeClr val="bg1"/>
                </a:solidFill>
              </a:rPr>
              <a:t>mitte</a:t>
            </a:r>
            <a:r>
              <a:rPr lang="de-DE" sz="1500" u="sng" dirty="0">
                <a:solidFill>
                  <a:schemeClr val="bg1"/>
                </a:solidFill>
              </a:rPr>
              <a:t> Mai Fertigstellung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Vorstellung im Hauptausschuss 05/2023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3. Einreichung Bauantrag + FÖ-Antrag bis Juni 2023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500" u="sng" dirty="0">
                <a:solidFill>
                  <a:schemeClr val="bg1"/>
                </a:solidFill>
              </a:rPr>
              <a:t>4. FÖ-Antrag Anfang 2 Quartal 2023 geplant</a:t>
            </a:r>
          </a:p>
          <a:p>
            <a:pPr algn="l"/>
            <a:endParaRPr lang="de-DE" sz="1500" dirty="0"/>
          </a:p>
          <a:p>
            <a:pPr algn="l"/>
            <a:r>
              <a:rPr lang="de-DE" sz="1500" dirty="0"/>
              <a:t>Gesamtkosten für das Projekt:</a:t>
            </a:r>
          </a:p>
          <a:p>
            <a:pPr algn="l"/>
            <a:r>
              <a:rPr lang="de-DE" sz="1500" b="0" dirty="0"/>
              <a:t>Gesamtkosten: 1.600.000 € </a:t>
            </a:r>
          </a:p>
          <a:p>
            <a:pPr algn="l"/>
            <a:r>
              <a:rPr lang="de-DE" sz="1500" b="0" dirty="0"/>
              <a:t>Eigenanteil:  80.000 €	</a:t>
            </a:r>
          </a:p>
          <a:p>
            <a:pPr algn="l"/>
            <a:r>
              <a:rPr lang="de-DE" sz="1500" b="0" dirty="0"/>
              <a:t>FÖ-Summe: 1.520.000 €</a:t>
            </a:r>
          </a:p>
          <a:p>
            <a:pPr algn="l"/>
            <a:r>
              <a:rPr lang="de-DE" sz="1500" b="0" dirty="0"/>
              <a:t> </a:t>
            </a:r>
          </a:p>
          <a:p>
            <a:pPr algn="l"/>
            <a:r>
              <a:rPr lang="de-DE" b="0" dirty="0"/>
              <a:t>	</a:t>
            </a:r>
          </a:p>
          <a:p>
            <a:pPr algn="l"/>
            <a:endParaRPr lang="de-DE" sz="14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512956" y="786825"/>
            <a:ext cx="95342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1.2. Errichtung eines Jugendtreffs in Krauschwitz / 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</a:rPr>
              <a:t>Haus der Demokratie</a:t>
            </a:r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414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4744DF-C16D-4847-AAE6-50A737C26D92}"/>
              </a:ext>
            </a:extLst>
          </p:cNvPr>
          <p:cNvGraphicFramePr>
            <a:graphicFrameLocks noGrp="1"/>
          </p:cNvGraphicFramePr>
          <p:nvPr/>
        </p:nvGraphicFramePr>
        <p:xfrm>
          <a:off x="3237475" y="1057643"/>
          <a:ext cx="7865955" cy="488067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588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8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2701840678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835074010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1046796251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1246106850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2591320642"/>
                    </a:ext>
                  </a:extLst>
                </a:gridCol>
                <a:gridCol w="831562">
                  <a:extLst>
                    <a:ext uri="{9D8B030D-6E8A-4147-A177-3AD203B41FA5}">
                      <a16:colId xmlns:a16="http://schemas.microsoft.com/office/drawing/2014/main" val="2733951720"/>
                    </a:ext>
                  </a:extLst>
                </a:gridCol>
              </a:tblGrid>
              <a:tr h="697239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Sep.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Okt.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Nov.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März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1852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0814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1663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2658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72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0611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98915"/>
                  </a:ext>
                </a:extLst>
              </a:tr>
            </a:tbl>
          </a:graphicData>
        </a:graphic>
      </p:graphicFrame>
      <p:sp>
        <p:nvSpPr>
          <p:cNvPr id="6" name="Richtungspfeil 5">
            <a:extLst>
              <a:ext uri="{FF2B5EF4-FFF2-40B4-BE49-F238E27FC236}">
                <a16:creationId xmlns:a16="http://schemas.microsoft.com/office/drawing/2014/main" id="{67FBEAC4-CBFE-AA47-A85E-111497D6C5B8}"/>
              </a:ext>
            </a:extLst>
          </p:cNvPr>
          <p:cNvSpPr/>
          <p:nvPr/>
        </p:nvSpPr>
        <p:spPr>
          <a:xfrm>
            <a:off x="7156582" y="2557559"/>
            <a:ext cx="1913653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3F1A1AE5-AE4D-D349-B3AF-8AEBF517C31A}"/>
              </a:ext>
            </a:extLst>
          </p:cNvPr>
          <p:cNvSpPr/>
          <p:nvPr/>
        </p:nvSpPr>
        <p:spPr>
          <a:xfrm>
            <a:off x="3434361" y="1855513"/>
            <a:ext cx="3007606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9F5AC0B-AF9F-A943-A785-245BD12B8E63}"/>
              </a:ext>
            </a:extLst>
          </p:cNvPr>
          <p:cNvSpPr/>
          <p:nvPr/>
        </p:nvSpPr>
        <p:spPr>
          <a:xfrm>
            <a:off x="673781" y="1856003"/>
            <a:ext cx="2392705" cy="42252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4. RBA / Votum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E79D6FD-2676-6848-A9B7-ABED1163ED7C}"/>
              </a:ext>
            </a:extLst>
          </p:cNvPr>
          <p:cNvSpPr/>
          <p:nvPr/>
        </p:nvSpPr>
        <p:spPr>
          <a:xfrm>
            <a:off x="72756" y="3194873"/>
            <a:ext cx="3029948" cy="585607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Vorstellung/Abstimmung Gemeinderat</a:t>
            </a:r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BCB040F8-5A53-294C-9553-194F7C4866DD}"/>
              </a:ext>
            </a:extLst>
          </p:cNvPr>
          <p:cNvSpPr/>
          <p:nvPr/>
        </p:nvSpPr>
        <p:spPr>
          <a:xfrm rot="10800000">
            <a:off x="8885343" y="1346103"/>
            <a:ext cx="566014" cy="5826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D9816C-6B3B-E743-AB05-00A73F4562ED}"/>
              </a:ext>
            </a:extLst>
          </p:cNvPr>
          <p:cNvSpPr txBox="1"/>
          <p:nvPr/>
        </p:nvSpPr>
        <p:spPr>
          <a:xfrm>
            <a:off x="72756" y="282922"/>
            <a:ext cx="1174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1.2. Errichtung eines Jugendtreffs in Krauschwitz / Haus der Demokratie</a:t>
            </a:r>
          </a:p>
        </p:txBody>
      </p:sp>
      <p:sp>
        <p:nvSpPr>
          <p:cNvPr id="19" name="Abgerundetes Rechteck 15">
            <a:extLst>
              <a:ext uri="{FF2B5EF4-FFF2-40B4-BE49-F238E27FC236}">
                <a16:creationId xmlns:a16="http://schemas.microsoft.com/office/drawing/2014/main" id="{56351DA5-2C31-4864-8E16-24BDF130A552}"/>
              </a:ext>
            </a:extLst>
          </p:cNvPr>
          <p:cNvSpPr/>
          <p:nvPr/>
        </p:nvSpPr>
        <p:spPr>
          <a:xfrm>
            <a:off x="316142" y="3912976"/>
            <a:ext cx="2786562" cy="585607"/>
          </a:xfrm>
          <a:prstGeom prst="roundRect">
            <a:avLst/>
          </a:prstGeom>
          <a:solidFill>
            <a:srgbClr val="BF67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Abstimmung Bauaufsichtsbehörden </a:t>
            </a:r>
          </a:p>
        </p:txBody>
      </p:sp>
      <p:sp>
        <p:nvSpPr>
          <p:cNvPr id="21" name="Abgerundetes Rechteck 15">
            <a:extLst>
              <a:ext uri="{FF2B5EF4-FFF2-40B4-BE49-F238E27FC236}">
                <a16:creationId xmlns:a16="http://schemas.microsoft.com/office/drawing/2014/main" id="{63CB96B3-9373-46BA-81B0-C26B31BCF782}"/>
              </a:ext>
            </a:extLst>
          </p:cNvPr>
          <p:cNvSpPr/>
          <p:nvPr/>
        </p:nvSpPr>
        <p:spPr>
          <a:xfrm>
            <a:off x="498753" y="5425122"/>
            <a:ext cx="2498775" cy="4051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Ausführungsplanung </a:t>
            </a:r>
          </a:p>
        </p:txBody>
      </p:sp>
      <p:sp>
        <p:nvSpPr>
          <p:cNvPr id="25" name="Richtungspfeil 4">
            <a:extLst>
              <a:ext uri="{FF2B5EF4-FFF2-40B4-BE49-F238E27FC236}">
                <a16:creationId xmlns:a16="http://schemas.microsoft.com/office/drawing/2014/main" id="{83E68C07-332D-4BF2-A20F-6FA3E26B21C0}"/>
              </a:ext>
            </a:extLst>
          </p:cNvPr>
          <p:cNvSpPr/>
          <p:nvPr/>
        </p:nvSpPr>
        <p:spPr>
          <a:xfrm>
            <a:off x="8098974" y="3257641"/>
            <a:ext cx="1693629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/>
          </a:p>
        </p:txBody>
      </p:sp>
      <p:sp>
        <p:nvSpPr>
          <p:cNvPr id="26" name="Abgerundetes Rechteck 15">
            <a:extLst>
              <a:ext uri="{FF2B5EF4-FFF2-40B4-BE49-F238E27FC236}">
                <a16:creationId xmlns:a16="http://schemas.microsoft.com/office/drawing/2014/main" id="{C2A71C6D-BDE8-407E-AE1B-7F506C7DA62C}"/>
              </a:ext>
            </a:extLst>
          </p:cNvPr>
          <p:cNvSpPr/>
          <p:nvPr/>
        </p:nvSpPr>
        <p:spPr>
          <a:xfrm>
            <a:off x="48375" y="4683121"/>
            <a:ext cx="3029948" cy="585607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FÖ-Antrag + Bauantrag</a:t>
            </a:r>
          </a:p>
        </p:txBody>
      </p:sp>
      <p:sp>
        <p:nvSpPr>
          <p:cNvPr id="27" name="Richtungspfeil 11">
            <a:extLst>
              <a:ext uri="{FF2B5EF4-FFF2-40B4-BE49-F238E27FC236}">
                <a16:creationId xmlns:a16="http://schemas.microsoft.com/office/drawing/2014/main" id="{02119FF5-6D62-496D-8900-B9206DE805C7}"/>
              </a:ext>
            </a:extLst>
          </p:cNvPr>
          <p:cNvSpPr/>
          <p:nvPr/>
        </p:nvSpPr>
        <p:spPr>
          <a:xfrm>
            <a:off x="8704488" y="4683121"/>
            <a:ext cx="1693630" cy="38077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2" name="Abgerundetes Rechteck 15">
            <a:extLst>
              <a:ext uri="{FF2B5EF4-FFF2-40B4-BE49-F238E27FC236}">
                <a16:creationId xmlns:a16="http://schemas.microsoft.com/office/drawing/2014/main" id="{92EF4551-E581-4C54-AFD2-0957AAA4E6FE}"/>
              </a:ext>
            </a:extLst>
          </p:cNvPr>
          <p:cNvSpPr/>
          <p:nvPr/>
        </p:nvSpPr>
        <p:spPr>
          <a:xfrm>
            <a:off x="476552" y="2569096"/>
            <a:ext cx="2543175" cy="523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Abstimmung Planer</a:t>
            </a:r>
          </a:p>
        </p:txBody>
      </p:sp>
      <p:sp>
        <p:nvSpPr>
          <p:cNvPr id="18" name="Richtungspfeil 4">
            <a:extLst>
              <a:ext uri="{FF2B5EF4-FFF2-40B4-BE49-F238E27FC236}">
                <a16:creationId xmlns:a16="http://schemas.microsoft.com/office/drawing/2014/main" id="{187843DD-836C-4C3B-8D2A-046312F923CC}"/>
              </a:ext>
            </a:extLst>
          </p:cNvPr>
          <p:cNvSpPr/>
          <p:nvPr/>
        </p:nvSpPr>
        <p:spPr>
          <a:xfrm>
            <a:off x="6896874" y="3912976"/>
            <a:ext cx="2777401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061EEF-F480-EA40-A972-4C5CE5EAD04B}"/>
              </a:ext>
            </a:extLst>
          </p:cNvPr>
          <p:cNvGrpSpPr/>
          <p:nvPr/>
        </p:nvGrpSpPr>
        <p:grpSpPr>
          <a:xfrm>
            <a:off x="8826373" y="1499099"/>
            <a:ext cx="966230" cy="4827753"/>
            <a:chOff x="6046325" y="289367"/>
            <a:chExt cx="968838" cy="5948863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003D2D43-9FE5-CF42-AD8A-B75640581BDE}"/>
                </a:ext>
              </a:extLst>
            </p:cNvPr>
            <p:cNvCxnSpPr/>
            <p:nvPr/>
          </p:nvCxnSpPr>
          <p:spPr>
            <a:xfrm>
              <a:off x="6389225" y="289367"/>
              <a:ext cx="0" cy="5555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7DE290-3FD1-E240-89F6-ED7663C78FF4}"/>
                </a:ext>
              </a:extLst>
            </p:cNvPr>
            <p:cNvSpPr txBox="1"/>
            <p:nvPr/>
          </p:nvSpPr>
          <p:spPr>
            <a:xfrm>
              <a:off x="6046325" y="5868898"/>
              <a:ext cx="968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9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 descr="Logo-Hintergru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Gemeinde Krauschwitz 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i.d. O.L.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83288" y="1779300"/>
            <a:ext cx="8703696" cy="4472475"/>
          </a:xfrm>
        </p:spPr>
        <p:txBody>
          <a:bodyPr rtlCol="0"/>
          <a:lstStyle/>
          <a:p>
            <a:pPr algn="l"/>
            <a:endParaRPr lang="de-DE" dirty="0"/>
          </a:p>
          <a:p>
            <a:pPr algn="l"/>
            <a:r>
              <a:rPr lang="de-DE" dirty="0"/>
              <a:t>Sachstand:</a:t>
            </a:r>
          </a:p>
          <a:p>
            <a:pPr algn="l"/>
            <a:r>
              <a:rPr lang="de-DE" sz="1200" dirty="0"/>
              <a:t>Baubeginn an zwei Bushaltestellen ist erfolgt (1 Pechern / 2. Werdeck)</a:t>
            </a:r>
          </a:p>
          <a:p>
            <a:pPr algn="l"/>
            <a:r>
              <a:rPr lang="de-DE" sz="1200" dirty="0"/>
              <a:t>Verlängerung bis 31.12.2023 wird beantragt ist erfolgt.</a:t>
            </a:r>
          </a:p>
          <a:p>
            <a:pPr algn="l"/>
            <a:r>
              <a:rPr lang="de-DE" sz="1200" dirty="0"/>
              <a:t>-&gt; Aussage Firma: Material ist vor Ort, nach Witterungsverbesserung erfolgt der Aufbau von 3 Schutzhütten. </a:t>
            </a:r>
          </a:p>
          <a:p>
            <a:pPr algn="l"/>
            <a:r>
              <a:rPr lang="de-DE" sz="1500" u="sng" dirty="0"/>
              <a:t>Abriss der alten Hütten wurde durch den Bauhof </a:t>
            </a:r>
            <a:r>
              <a:rPr lang="de-DE" sz="1500" u="sng" dirty="0" err="1"/>
              <a:t>erleidgt</a:t>
            </a:r>
            <a:r>
              <a:rPr lang="de-DE" sz="1500" u="sng" dirty="0"/>
              <a:t>. </a:t>
            </a:r>
          </a:p>
          <a:p>
            <a:pPr algn="l"/>
            <a:r>
              <a:rPr lang="de-DE" sz="1500" b="0" u="sng" dirty="0"/>
              <a:t>Standorte </a:t>
            </a:r>
            <a:r>
              <a:rPr lang="de-DE" sz="1500" u="sng" dirty="0"/>
              <a:t>wurden</a:t>
            </a:r>
            <a:r>
              <a:rPr lang="de-DE" sz="1500" b="0" u="sng" dirty="0"/>
              <a:t> durch den Ortschaftsrat bekanntgegeben</a:t>
            </a:r>
          </a:p>
          <a:p>
            <a:pPr algn="l"/>
            <a:endParaRPr lang="de-DE" sz="1400" dirty="0"/>
          </a:p>
          <a:p>
            <a:pPr algn="l"/>
            <a:r>
              <a:rPr lang="de-DE" sz="1400" u="sng" dirty="0"/>
              <a:t>Materialbestellung ist ausgelöst.  Baubeginn August 2022</a:t>
            </a:r>
            <a:endParaRPr lang="de-DE" sz="1400" dirty="0"/>
          </a:p>
          <a:p>
            <a:pPr algn="l"/>
            <a:r>
              <a:rPr lang="de-DE" sz="1400" dirty="0"/>
              <a:t>Details:</a:t>
            </a:r>
          </a:p>
          <a:p>
            <a:pPr algn="l"/>
            <a:r>
              <a:rPr lang="de-DE" sz="1400" dirty="0"/>
              <a:t>Fördersumme : ca. 35 T€</a:t>
            </a:r>
          </a:p>
          <a:p>
            <a:pPr algn="l"/>
            <a:r>
              <a:rPr lang="de-DE" sz="1400" u="sng" dirty="0"/>
              <a:t>Eigenanteil: ca. 0 T€* Preisgeld 10T€</a:t>
            </a:r>
          </a:p>
          <a:p>
            <a:pPr algn="l"/>
            <a:endParaRPr lang="de-DE" sz="1400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975DA8-6FC4-43E7-A457-4C7F95E72C4A}"/>
              </a:ext>
            </a:extLst>
          </p:cNvPr>
          <p:cNvSpPr txBox="1"/>
          <p:nvPr/>
        </p:nvSpPr>
        <p:spPr>
          <a:xfrm>
            <a:off x="367990" y="786825"/>
            <a:ext cx="953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1.3. Budget Ortschaftsrat FÖ-Antrag Leader</a:t>
            </a:r>
          </a:p>
        </p:txBody>
      </p:sp>
    </p:spTree>
    <p:extLst>
      <p:ext uri="{BB962C8B-B14F-4D97-AF65-F5344CB8AC3E}">
        <p14:creationId xmlns:p14="http://schemas.microsoft.com/office/powerpoint/2010/main" val="252023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74744DF-C16D-4847-AAE6-50A737C26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14391"/>
              </p:ext>
            </p:extLst>
          </p:nvPr>
        </p:nvGraphicFramePr>
        <p:xfrm>
          <a:off x="3237475" y="1057643"/>
          <a:ext cx="7725993" cy="27889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1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17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70184067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3369944221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4935702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43062354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235363937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498751878"/>
                    </a:ext>
                  </a:extLst>
                </a:gridCol>
                <a:gridCol w="738675">
                  <a:extLst>
                    <a:ext uri="{9D8B030D-6E8A-4147-A177-3AD203B41FA5}">
                      <a16:colId xmlns:a16="http://schemas.microsoft.com/office/drawing/2014/main" val="1719120044"/>
                    </a:ext>
                  </a:extLst>
                </a:gridCol>
              </a:tblGrid>
              <a:tr h="697239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Sep.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Okt.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Nov.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Jan.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März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1852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0814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1663"/>
                  </a:ext>
                </a:extLst>
              </a:tr>
              <a:tr h="697239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52658"/>
                  </a:ext>
                </a:extLst>
              </a:tr>
            </a:tbl>
          </a:graphicData>
        </a:graphic>
      </p:graphicFrame>
      <p:sp>
        <p:nvSpPr>
          <p:cNvPr id="6" name="Richtungspfeil 5">
            <a:extLst>
              <a:ext uri="{FF2B5EF4-FFF2-40B4-BE49-F238E27FC236}">
                <a16:creationId xmlns:a16="http://schemas.microsoft.com/office/drawing/2014/main" id="{67FBEAC4-CBFE-AA47-A85E-111497D6C5B8}"/>
              </a:ext>
            </a:extLst>
          </p:cNvPr>
          <p:cNvSpPr/>
          <p:nvPr/>
        </p:nvSpPr>
        <p:spPr>
          <a:xfrm>
            <a:off x="3323142" y="1917339"/>
            <a:ext cx="566006" cy="373397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3F1A1AE5-AE4D-D349-B3AF-8AEBF517C31A}"/>
              </a:ext>
            </a:extLst>
          </p:cNvPr>
          <p:cNvSpPr/>
          <p:nvPr/>
        </p:nvSpPr>
        <p:spPr>
          <a:xfrm>
            <a:off x="3526971" y="2588525"/>
            <a:ext cx="7324241" cy="40511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9F5AC0B-AF9F-A943-A785-245BD12B8E63}"/>
              </a:ext>
            </a:extLst>
          </p:cNvPr>
          <p:cNvSpPr/>
          <p:nvPr/>
        </p:nvSpPr>
        <p:spPr>
          <a:xfrm>
            <a:off x="285260" y="3351589"/>
            <a:ext cx="2693205" cy="42252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Verlängerung Fö-Bescheid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E79D6FD-2676-6848-A9B7-ABED1163ED7C}"/>
              </a:ext>
            </a:extLst>
          </p:cNvPr>
          <p:cNvSpPr/>
          <p:nvPr/>
        </p:nvSpPr>
        <p:spPr>
          <a:xfrm>
            <a:off x="116889" y="2498279"/>
            <a:ext cx="3029948" cy="585607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Beginn Bau- und Umsetzungsphase</a:t>
            </a:r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BCB040F8-5A53-294C-9553-194F7C4866DD}"/>
              </a:ext>
            </a:extLst>
          </p:cNvPr>
          <p:cNvSpPr/>
          <p:nvPr/>
        </p:nvSpPr>
        <p:spPr>
          <a:xfrm rot="10800000">
            <a:off x="8038709" y="1486731"/>
            <a:ext cx="566014" cy="5826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D9816C-6B3B-E743-AB05-00A73F4562ED}"/>
              </a:ext>
            </a:extLst>
          </p:cNvPr>
          <p:cNvSpPr txBox="1"/>
          <p:nvPr/>
        </p:nvSpPr>
        <p:spPr>
          <a:xfrm>
            <a:off x="2335862" y="282922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1.3. Projekt Ortschaftsrat</a:t>
            </a:r>
          </a:p>
        </p:txBody>
      </p:sp>
      <p:sp>
        <p:nvSpPr>
          <p:cNvPr id="18" name="Abgerundetes Rechteck 13">
            <a:extLst>
              <a:ext uri="{FF2B5EF4-FFF2-40B4-BE49-F238E27FC236}">
                <a16:creationId xmlns:a16="http://schemas.microsoft.com/office/drawing/2014/main" id="{2C4492B1-5DC2-4B4F-929C-EBED48264A87}"/>
              </a:ext>
            </a:extLst>
          </p:cNvPr>
          <p:cNvSpPr/>
          <p:nvPr/>
        </p:nvSpPr>
        <p:spPr>
          <a:xfrm>
            <a:off x="663493" y="1773185"/>
            <a:ext cx="2392705" cy="517551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Abstimmung Vereine</a:t>
            </a:r>
          </a:p>
        </p:txBody>
      </p:sp>
      <p:sp>
        <p:nvSpPr>
          <p:cNvPr id="15" name="Richtungspfeil 5">
            <a:extLst>
              <a:ext uri="{FF2B5EF4-FFF2-40B4-BE49-F238E27FC236}">
                <a16:creationId xmlns:a16="http://schemas.microsoft.com/office/drawing/2014/main" id="{FB0FCE9A-C8D8-4373-94CB-11EA0DD1064A}"/>
              </a:ext>
            </a:extLst>
          </p:cNvPr>
          <p:cNvSpPr/>
          <p:nvPr/>
        </p:nvSpPr>
        <p:spPr>
          <a:xfrm>
            <a:off x="4526712" y="3280430"/>
            <a:ext cx="838377" cy="373397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061EEF-F480-EA40-A972-4C5CE5EAD04B}"/>
              </a:ext>
            </a:extLst>
          </p:cNvPr>
          <p:cNvGrpSpPr/>
          <p:nvPr/>
        </p:nvGrpSpPr>
        <p:grpSpPr>
          <a:xfrm>
            <a:off x="7978216" y="1773184"/>
            <a:ext cx="966230" cy="2413877"/>
            <a:chOff x="6046325" y="289367"/>
            <a:chExt cx="968838" cy="5948863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003D2D43-9FE5-CF42-AD8A-B75640581BDE}"/>
                </a:ext>
              </a:extLst>
            </p:cNvPr>
            <p:cNvCxnSpPr/>
            <p:nvPr/>
          </p:nvCxnSpPr>
          <p:spPr>
            <a:xfrm>
              <a:off x="6389225" y="289367"/>
              <a:ext cx="0" cy="55558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57DE290-3FD1-E240-89F6-ED7663C78FF4}"/>
                </a:ext>
              </a:extLst>
            </p:cNvPr>
            <p:cNvSpPr txBox="1"/>
            <p:nvPr/>
          </p:nvSpPr>
          <p:spPr>
            <a:xfrm>
              <a:off x="6046325" y="5868898"/>
              <a:ext cx="968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80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4_TF66873322" id="{851B2BE9-D046-423B-94D1-401594499D5A}" vid="{8D1F137D-C0CB-4F4E-9770-E435E6559EB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3E771-E022-4C55-86B2-92F4B446C69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1361</Words>
  <Application>Microsoft Office PowerPoint</Application>
  <PresentationFormat>Breitbild</PresentationFormat>
  <Paragraphs>406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Corbel</vt:lpstr>
      <vt:lpstr>Times New Roman</vt:lpstr>
      <vt:lpstr>Wingdings</vt:lpstr>
      <vt:lpstr>Office-Design</vt:lpstr>
      <vt:lpstr>Information des Bürgermeisters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ortschaftsratssitzung      22.03.2023  Beginn: 18:00 Uhr  Hauptausschuss     03.04.22023   Beginn: 17:00 Uhr Gemeinderatssitzung :     18.04.2023  Beginn: 18:00 Uhr         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2020-04-28T05:23:58Z</dcterms:created>
  <dcterms:modified xsi:type="dcterms:W3CDTF">2023-03-21T16:27:22Z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